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147479123" r:id="rId2"/>
    <p:sldId id="2147479124" r:id="rId3"/>
    <p:sldId id="2147479099" r:id="rId4"/>
    <p:sldId id="2147480805" r:id="rId5"/>
    <p:sldId id="2147479126" r:id="rId6"/>
    <p:sldId id="2147479093" r:id="rId7"/>
    <p:sldId id="2147479140" r:id="rId8"/>
    <p:sldId id="2147479103" r:id="rId9"/>
    <p:sldId id="2147479100" r:id="rId10"/>
    <p:sldId id="2059" r:id="rId11"/>
    <p:sldId id="2147479128" r:id="rId12"/>
    <p:sldId id="2147479127" r:id="rId13"/>
    <p:sldId id="2147480799" r:id="rId14"/>
    <p:sldId id="2147480800" r:id="rId15"/>
    <p:sldId id="2147479141" r:id="rId16"/>
    <p:sldId id="2147479129" r:id="rId17"/>
    <p:sldId id="2147480802" r:id="rId18"/>
    <p:sldId id="2147480803" r:id="rId19"/>
    <p:sldId id="2147480804" r:id="rId20"/>
    <p:sldId id="2147479136" r:id="rId21"/>
    <p:sldId id="2147479132" r:id="rId22"/>
    <p:sldId id="2147479134" r:id="rId23"/>
    <p:sldId id="2147479131" r:id="rId24"/>
    <p:sldId id="2147479138" r:id="rId25"/>
    <p:sldId id="2147479130" r:id="rId26"/>
    <p:sldId id="2147479137" r:id="rId27"/>
    <p:sldId id="2147480797" r:id="rId28"/>
    <p:sldId id="2147480801" r:id="rId29"/>
    <p:sldId id="2147480798" r:id="rId30"/>
    <p:sldId id="2147479125" r:id="rId31"/>
    <p:sldId id="214747913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 id="2147479099"/>
            <p14:sldId id="2147480805"/>
            <p14:sldId id="2147479126"/>
            <p14:sldId id="2147479093"/>
            <p14:sldId id="2147479140"/>
            <p14:sldId id="2147479103"/>
            <p14:sldId id="2147479100"/>
            <p14:sldId id="2059"/>
            <p14:sldId id="2147479128"/>
            <p14:sldId id="2147479127"/>
            <p14:sldId id="2147480799"/>
            <p14:sldId id="2147480800"/>
            <p14:sldId id="2147479141"/>
            <p14:sldId id="2147479129"/>
            <p14:sldId id="2147480802"/>
            <p14:sldId id="2147480803"/>
            <p14:sldId id="2147480804"/>
            <p14:sldId id="2147479136"/>
            <p14:sldId id="2147479132"/>
            <p14:sldId id="2147479134"/>
            <p14:sldId id="2147479131"/>
            <p14:sldId id="2147479138"/>
            <p14:sldId id="2147479130"/>
            <p14:sldId id="2147479137"/>
          </p14:sldIdLst>
        </p14:section>
        <p14:section name="Unused" id="{E16C01A7-121C-48D9-990C-54BFA3A0DE58}">
          <p14:sldIdLst>
            <p14:sldId id="2147480797"/>
            <p14:sldId id="2147480801"/>
            <p14:sldId id="2147480798"/>
            <p14:sldId id="2147479125"/>
            <p14:sldId id="21474791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07" autoAdjust="0"/>
  </p:normalViewPr>
  <p:slideViewPr>
    <p:cSldViewPr snapToGrid="0">
      <p:cViewPr varScale="1">
        <p:scale>
          <a:sx n="94" d="100"/>
          <a:sy n="94" d="100"/>
        </p:scale>
        <p:origin x="920" y="60"/>
      </p:cViewPr>
      <p:guideLst/>
    </p:cSldViewPr>
  </p:slideViewPr>
  <p:notesTextViewPr>
    <p:cViewPr>
      <p:scale>
        <a:sx n="1" d="1"/>
        <a:sy n="1" d="1"/>
      </p:scale>
      <p:origin x="0" y="0"/>
    </p:cViewPr>
  </p:notesTextViewPr>
  <p:notesViewPr>
    <p:cSldViewPr snapToGrid="0">
      <p:cViewPr varScale="1">
        <p:scale>
          <a:sx n="93" d="100"/>
          <a:sy n="93" d="100"/>
        </p:scale>
        <p:origin x="2980"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22/04/2024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learn.microsoft.com/en-us/fabric/real-time-analytics/overview" TargetMode="External"/><Relationship Id="rId4" Type="http://schemas.openxmlformats.org/officeDocument/2006/relationships/hyperlink" Target="https://learn.microsoft.com/en-us/fabric/data-engineering/spark-comput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powerbi.microsoft.com/en-us/pricing/#pricing-details" TargetMode="External"/><Relationship Id="rId4" Type="http://schemas.openxmlformats.org/officeDocument/2006/relationships/hyperlink" Target="https://learn.microsoft.com/en-us/power-bi/enterprise/service-premium-smoothi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IE" sz="1100" dirty="0">
                <a:effectLst/>
                <a:latin typeface="Calibri" panose="020F0502020204030204" pitchFamily="34" charset="0"/>
              </a:rPr>
              <a:t>Altogether</a:t>
            </a:r>
          </a:p>
          <a:p>
            <a:pPr rtl="0" fontAlgn="ctr">
              <a:spcBef>
                <a:spcPts val="0"/>
              </a:spcBef>
              <a:spcAft>
                <a:spcPts val="0"/>
              </a:spcAft>
              <a:buFont typeface="Arial" panose="020B0604020202020204" pitchFamily="34" charset="0"/>
              <a:buChar char="•"/>
            </a:pPr>
            <a:endParaRPr lang="en-IE"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A significant upgrade to analytics engine: all around improved, faster and more scalable</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Complete Analytics Platform combining: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Fabric SQL Engine - for standard workloads</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3"/>
              </a:rPr>
              <a:t>Direct Lake</a:t>
            </a:r>
            <a:r>
              <a:rPr lang="en-IE" sz="1100" dirty="0">
                <a:effectLst/>
                <a:latin typeface="Calibri" panose="020F0502020204030204" pitchFamily="34" charset="0"/>
              </a:rPr>
              <a:t> - direct access to Lakehouse</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4"/>
              </a:rPr>
              <a:t>Fabric Spark</a:t>
            </a:r>
            <a:r>
              <a:rPr lang="en-IE" sz="1100" dirty="0">
                <a:effectLst/>
                <a:latin typeface="Calibri" panose="020F0502020204030204" pitchFamily="34" charset="0"/>
              </a:rPr>
              <a:t> - run Spark workloads directly in Fabric</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5"/>
              </a:rPr>
              <a:t>Real-Time Analytics</a:t>
            </a:r>
            <a:r>
              <a:rPr lang="en-IE" sz="1100" dirty="0">
                <a:effectLst/>
                <a:latin typeface="Calibri" panose="020F0502020204030204" pitchFamily="34" charset="0"/>
              </a:rPr>
              <a:t> - streaming and time series data analysis</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Simplified Lakehouse architecture</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Unified Open Source data format allows for using the data as is without copying</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New Data Access options: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Shortcuts</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Database mirroring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Seamless access to Dataverse and M365 </a:t>
            </a:r>
          </a:p>
          <a:p>
            <a:endParaRPr lang="en-IE" dirty="0"/>
          </a:p>
        </p:txBody>
      </p:sp>
      <p:sp>
        <p:nvSpPr>
          <p:cNvPr id="4" name="Slide Number Placeholder 3"/>
          <p:cNvSpPr>
            <a:spLocks noGrp="1"/>
          </p:cNvSpPr>
          <p:nvPr>
            <p:ph type="sldNum" sz="quarter" idx="5"/>
          </p:nvPr>
        </p:nvSpPr>
        <p:spPr/>
        <p:txBody>
          <a:bodyPr/>
          <a:lstStyle/>
          <a:p>
            <a:fld id="{EDCEDD64-013B-427D-BF38-B053A5DBFCB1}" type="slidenum">
              <a:rPr lang="en-IE" smtClean="0"/>
              <a:t>10</a:t>
            </a:fld>
            <a:endParaRPr lang="en-IE"/>
          </a:p>
        </p:txBody>
      </p:sp>
    </p:spTree>
    <p:extLst>
      <p:ext uri="{BB962C8B-B14F-4D97-AF65-F5344CB8AC3E}">
        <p14:creationId xmlns:p14="http://schemas.microsoft.com/office/powerpoint/2010/main" val="3709982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Envisioned personas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11</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Fabric User Interface is </a:t>
            </a:r>
            <a:r>
              <a:rPr lang="en-IE" dirty="0" err="1"/>
              <a:t>centered</a:t>
            </a:r>
            <a:r>
              <a:rPr lang="en-IE" dirty="0"/>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12</a:t>
            </a:fld>
            <a:endParaRPr lang="en-IE"/>
          </a:p>
        </p:txBody>
      </p:sp>
    </p:spTree>
    <p:extLst>
      <p:ext uri="{BB962C8B-B14F-4D97-AF65-F5344CB8AC3E}">
        <p14:creationId xmlns:p14="http://schemas.microsoft.com/office/powerpoint/2010/main" val="4055423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2204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https://app.powerbi.com/groups/3d4eb8f2-f109-4301-a87e-be61e4f77563/reports/10bf55aa-5026-4cf4-b6d9-ae3f8c6a7bc6/ReportSection?experience=power-bi</a:t>
            </a:r>
          </a:p>
          <a:p>
            <a:endParaRPr lang="en-IE" dirty="0"/>
          </a:p>
          <a:p>
            <a:endParaRPr lang="en-IE" dirty="0"/>
          </a:p>
          <a:p>
            <a:r>
              <a:rPr lang="en-GB" b="0" i="1" dirty="0">
                <a:solidFill>
                  <a:srgbClr val="161616"/>
                </a:solidFill>
                <a:effectLst/>
                <a:latin typeface="Segoe UI" panose="020B0502040204020203" pitchFamily="34" charset="0"/>
              </a:rPr>
              <a:t>Direct Lake</a:t>
            </a:r>
            <a:r>
              <a:rPr lang="en-GB" b="0" i="0" dirty="0">
                <a:solidFill>
                  <a:srgbClr val="161616"/>
                </a:solidFill>
                <a:effectLst/>
                <a:latin typeface="Segoe UI" panose="020B0502040204020203" pitchFamily="34" charset="0"/>
              </a:rPr>
              <a:t> mode is a groundbreaking new dataset capability for </a:t>
            </a:r>
            <a:r>
              <a:rPr lang="en-GB" b="0" i="0" dirty="0" err="1">
                <a:solidFill>
                  <a:srgbClr val="161616"/>
                </a:solidFill>
                <a:effectLst/>
                <a:latin typeface="Segoe UI" panose="020B0502040204020203" pitchFamily="34" charset="0"/>
              </a:rPr>
              <a:t>analyzing</a:t>
            </a:r>
            <a:r>
              <a:rPr lang="en-GB" b="0" i="0" dirty="0">
                <a:solidFill>
                  <a:srgbClr val="161616"/>
                </a:solidFill>
                <a:effectLst/>
                <a:latin typeface="Segoe UI" panose="020B0502040204020203" pitchFamily="34" charset="0"/>
              </a:rPr>
              <a:t> very large data volumes in Power BI. Direct Lake is based on loading parquet-formatted files directly from a data lake without having to query a Lakehouse endpoint, and without having to import or duplicate data into a Power BI dataset. Direct Lake is a fast-path to load the data from the lake straight into the Power BI engine, ready for analysis. The following diagram shows how classic import and </a:t>
            </a:r>
            <a:r>
              <a:rPr lang="en-GB" b="0" i="0" dirty="0" err="1">
                <a:solidFill>
                  <a:srgbClr val="161616"/>
                </a:solidFill>
                <a:effectLst/>
                <a:latin typeface="Segoe UI" panose="020B0502040204020203" pitchFamily="34" charset="0"/>
              </a:rPr>
              <a:t>DirectQuery</a:t>
            </a:r>
            <a:r>
              <a:rPr lang="en-GB" b="0" i="0" dirty="0">
                <a:solidFill>
                  <a:srgbClr val="161616"/>
                </a:solidFill>
                <a:effectLst/>
                <a:latin typeface="Segoe UI" panose="020B0502040204020203" pitchFamily="34" charset="0"/>
              </a:rPr>
              <a:t> modes compare with the new Direct Lake mode</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Direct Lake is supported on Power BI Premium P and Microsoft Fabric F SKUs only. It's not supported on Power BI Pro, Premium Per User, or Power BI Embedded A/EM SKUs.</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14</a:t>
            </a:fld>
            <a:endParaRPr lang="en-IE"/>
          </a:p>
        </p:txBody>
      </p:sp>
    </p:spTree>
    <p:extLst>
      <p:ext uri="{BB962C8B-B14F-4D97-AF65-F5344CB8AC3E}">
        <p14:creationId xmlns:p14="http://schemas.microsoft.com/office/powerpoint/2010/main" val="3385381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36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Pricing is a sum of following factors: Capacity + Storage and potentially Networking (in case if you’re working with data from multiple regions).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chemeClr val="bg1"/>
                </a:solidFill>
              </a:rPr>
              <a:t>Publishing/authoring reports requires PowerBI Pro license for all SKUs. </a:t>
            </a:r>
          </a:p>
          <a:p>
            <a:endParaRPr lang="en-IE" dirty="0"/>
          </a:p>
          <a:p>
            <a:r>
              <a:rPr lang="en-IE" dirty="0"/>
              <a:t>F64 SKU is similar to PowerBI Premium capacity. </a:t>
            </a:r>
          </a:p>
          <a:p>
            <a:endParaRPr lang="en-IE" dirty="0"/>
          </a:p>
          <a:p>
            <a:r>
              <a:rPr lang="en-IE" dirty="0"/>
              <a:t>Reservations – reserves Fabric capacity for 12 months period. </a:t>
            </a:r>
          </a:p>
          <a:p>
            <a:endParaRPr lang="en-IE" dirty="0"/>
          </a:p>
          <a:p>
            <a:r>
              <a:rPr lang="en-IE" b="1" dirty="0"/>
              <a:t>Pricing</a:t>
            </a:r>
          </a:p>
          <a:p>
            <a:r>
              <a:rPr lang="en-IE" dirty="0"/>
              <a:t>https://azure.microsoft.com/en-us/pricing/details/microsoft-fabric/</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Save costs with Microsoft Fabric Capacity reservations</a:t>
            </a:r>
          </a:p>
          <a:p>
            <a:r>
              <a:rPr lang="en-IE" dirty="0"/>
              <a:t>https://learn.microsoft.com/en-us/azure/cost-management-billing/reservations/fabric-capacity</a:t>
            </a:r>
          </a:p>
          <a:p>
            <a:endParaRPr lang="en-IE" dirty="0"/>
          </a:p>
          <a:p>
            <a:r>
              <a:rPr lang="en-GB" b="0" i="0" dirty="0">
                <a:solidFill>
                  <a:srgbClr val="000000"/>
                </a:solidFill>
                <a:effectLst/>
                <a:latin typeface="Segoe UI" panose="020B0502040204020203" pitchFamily="34" charset="0"/>
              </a:rPr>
              <a:t>(content sharing to users without a per-user licence is available only at Fabric SKUs F64 and above).</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Two options: </a:t>
            </a:r>
          </a:p>
          <a:p>
            <a:r>
              <a:rPr lang="en-GB" b="0" i="0" dirty="0">
                <a:solidFill>
                  <a:srgbClr val="000000"/>
                </a:solidFill>
                <a:effectLst/>
                <a:latin typeface="Segoe UI" panose="020B0502040204020203" pitchFamily="34" charset="0"/>
              </a:rPr>
              <a:t>PAYG </a:t>
            </a:r>
          </a:p>
          <a:p>
            <a:r>
              <a:rPr lang="en-GB" b="0" i="0" dirty="0">
                <a:solidFill>
                  <a:srgbClr val="000000"/>
                </a:solidFill>
                <a:effectLst/>
                <a:latin typeface="Segoe UI" panose="020B0502040204020203" pitchFamily="34" charset="0"/>
              </a:rPr>
              <a:t>Reserved capacity (similar price to  PowerBI Pro) – coming later</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16</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Formerly known as PowerBI premium </a:t>
            </a:r>
          </a:p>
          <a:p>
            <a:endParaRPr lang="en-IE" dirty="0"/>
          </a:p>
          <a:p>
            <a:endParaRPr lang="en-IE" dirty="0"/>
          </a:p>
          <a:p>
            <a:r>
              <a:rPr lang="en-IE" b="1" dirty="0"/>
              <a:t>Direct Lake </a:t>
            </a:r>
          </a:p>
          <a:p>
            <a:r>
              <a:rPr lang="en-IE" dirty="0"/>
              <a:t>https://learn.microsoft.com/en-us/power-bi/enterprise/directlake-overview</a:t>
            </a:r>
          </a:p>
          <a:p>
            <a:endParaRPr lang="en-IE" dirty="0"/>
          </a:p>
          <a:p>
            <a:pPr rtl="0">
              <a:buFont typeface="Arial" panose="020B0604020202020204" pitchFamily="34" charset="0"/>
              <a:buChar char="•"/>
            </a:pPr>
            <a:r>
              <a:rPr lang="en-IE" dirty="0">
                <a:effectLst/>
              </a:rPr>
              <a:t>Unlimited number of Reader Report users</a:t>
            </a:r>
          </a:p>
          <a:p>
            <a:pPr rtl="0">
              <a:buFont typeface="Arial" panose="020B0604020202020204" pitchFamily="34" charset="0"/>
              <a:buChar char="•"/>
            </a:pPr>
            <a:r>
              <a:rPr lang="en-IE" dirty="0">
                <a:effectLst/>
              </a:rPr>
              <a:t>Spark Compute time for ETL included </a:t>
            </a:r>
          </a:p>
          <a:p>
            <a:pPr rtl="0">
              <a:buFont typeface="Arial" panose="020B0604020202020204" pitchFamily="34" charset="0"/>
              <a:buChar char="•"/>
            </a:pPr>
            <a:r>
              <a:rPr lang="en-IE" dirty="0">
                <a:effectLst/>
                <a:hlinkClick r:id="rId3" tooltip="https://learn.microsoft.com/en-us/power-bi/enterprise/directlake-overview"/>
              </a:rPr>
              <a:t>Direct Lake</a:t>
            </a:r>
            <a:r>
              <a:rPr lang="en-IE" dirty="0">
                <a:effectLst/>
              </a:rPr>
              <a:t>  - allows reports from large datasets</a:t>
            </a:r>
          </a:p>
          <a:p>
            <a:pPr rtl="0">
              <a:buFont typeface="Arial" panose="020B0604020202020204" pitchFamily="34" charset="0"/>
              <a:buChar char="•"/>
            </a:pPr>
            <a:r>
              <a:rPr lang="en-IE" dirty="0">
                <a:effectLst/>
                <a:hlinkClick r:id="rId4" tooltip="https://learn.microsoft.com/en-us/power-bi/enterprise/service-premium-smoothing"/>
              </a:rPr>
              <a:t>Smoothing</a:t>
            </a:r>
            <a:r>
              <a:rPr lang="en-IE" dirty="0">
                <a:effectLst/>
              </a:rPr>
              <a:t>  -      flattens Compute usage over time to allow for usage spikes</a:t>
            </a:r>
          </a:p>
          <a:p>
            <a:pPr rtl="0">
              <a:buFont typeface="Arial" panose="020B0604020202020204" pitchFamily="34" charset="0"/>
              <a:buChar char="•"/>
            </a:pPr>
            <a:r>
              <a:rPr lang="en-IE" dirty="0">
                <a:effectLst/>
                <a:hlinkClick r:id="rId5" tooltip="https://powerbi.microsoft.com/en-us/pricing/#pricing-details"/>
              </a:rPr>
              <a:t>Maximum Storage</a:t>
            </a:r>
            <a:r>
              <a:rPr lang="en-IE" dirty="0">
                <a:effectLst/>
              </a:rPr>
              <a:t> - 100Tb</a:t>
            </a:r>
          </a:p>
          <a:p>
            <a:pPr rtl="0">
              <a:buFont typeface="Arial" panose="020B0604020202020204" pitchFamily="34" charset="0"/>
              <a:buChar char="•"/>
            </a:pPr>
            <a:r>
              <a:rPr lang="en-IE" dirty="0">
                <a:effectLst/>
              </a:rPr>
              <a:t>Maximum Model Size - 400Gb</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What is Power BI Premium?</a:t>
            </a:r>
          </a:p>
          <a:p>
            <a:r>
              <a:rPr lang="en-IE" dirty="0"/>
              <a:t>https://learn.microsoft.com/en-us/power-bi/enterprise/service-premium-what-is</a:t>
            </a:r>
          </a:p>
        </p:txBody>
      </p:sp>
      <p:sp>
        <p:nvSpPr>
          <p:cNvPr id="4" name="Slide Number Placeholder 3"/>
          <p:cNvSpPr>
            <a:spLocks noGrp="1"/>
          </p:cNvSpPr>
          <p:nvPr>
            <p:ph type="sldNum" sz="quarter" idx="5"/>
          </p:nvPr>
        </p:nvSpPr>
        <p:spPr/>
        <p:txBody>
          <a:bodyPr/>
          <a:lstStyle/>
          <a:p>
            <a:fld id="{7B5082FC-F860-4D93-A38B-7C2A9A96C8F4}" type="slidenum">
              <a:rPr lang="en-IE" smtClean="0"/>
              <a:t>17</a:t>
            </a:fld>
            <a:endParaRPr lang="en-IE"/>
          </a:p>
        </p:txBody>
      </p:sp>
    </p:spTree>
    <p:extLst>
      <p:ext uri="{BB962C8B-B14F-4D97-AF65-F5344CB8AC3E}">
        <p14:creationId xmlns:p14="http://schemas.microsoft.com/office/powerpoint/2010/main" val="208185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https://learn.microsoft.com/en-us/power-bi/enterprise/service-premium-what-is#semantic-model-sku-limitation</a:t>
            </a:r>
          </a:p>
        </p:txBody>
      </p:sp>
      <p:sp>
        <p:nvSpPr>
          <p:cNvPr id="4" name="Slide Number Placeholder 3"/>
          <p:cNvSpPr>
            <a:spLocks noGrp="1"/>
          </p:cNvSpPr>
          <p:nvPr>
            <p:ph type="sldNum" sz="quarter" idx="5"/>
          </p:nvPr>
        </p:nvSpPr>
        <p:spPr/>
        <p:txBody>
          <a:bodyPr/>
          <a:lstStyle/>
          <a:p>
            <a:fld id="{7B5082FC-F860-4D93-A38B-7C2A9A96C8F4}" type="slidenum">
              <a:rPr lang="en-IE" smtClean="0"/>
              <a:t>18</a:t>
            </a:fld>
            <a:endParaRPr lang="en-IE"/>
          </a:p>
        </p:txBody>
      </p:sp>
    </p:spTree>
    <p:extLst>
      <p:ext uri="{BB962C8B-B14F-4D97-AF65-F5344CB8AC3E}">
        <p14:creationId xmlns:p14="http://schemas.microsoft.com/office/powerpoint/2010/main" val="570550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https://learn.microsoft.com/en-us/power-bi/enterprise/directlake-overview#fallback</a:t>
            </a:r>
          </a:p>
        </p:txBody>
      </p:sp>
      <p:sp>
        <p:nvSpPr>
          <p:cNvPr id="4" name="Slide Number Placeholder 3"/>
          <p:cNvSpPr>
            <a:spLocks noGrp="1"/>
          </p:cNvSpPr>
          <p:nvPr>
            <p:ph type="sldNum" sz="quarter" idx="5"/>
          </p:nvPr>
        </p:nvSpPr>
        <p:spPr/>
        <p:txBody>
          <a:bodyPr/>
          <a:lstStyle/>
          <a:p>
            <a:fld id="{7B5082FC-F860-4D93-A38B-7C2A9A96C8F4}" type="slidenum">
              <a:rPr lang="en-IE" smtClean="0"/>
              <a:t>19</a:t>
            </a:fld>
            <a:endParaRPr lang="en-IE"/>
          </a:p>
        </p:txBody>
      </p:sp>
    </p:spTree>
    <p:extLst>
      <p:ext uri="{BB962C8B-B14F-4D97-AF65-F5344CB8AC3E}">
        <p14:creationId xmlns:p14="http://schemas.microsoft.com/office/powerpoint/2010/main" val="2676553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dirty="0">
                <a:solidFill>
                  <a:srgbClr val="1E4E79"/>
                </a:solidFill>
                <a:effectLst/>
                <a:latin typeface="Calibri" panose="020F0502020204030204" pitchFamily="34" charset="0"/>
              </a:rPr>
              <a:t>What is Fabric</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End to End Analytics Platform</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b="1" dirty="0">
                <a:solidFill>
                  <a:srgbClr val="1E4E79"/>
                </a:solidFill>
                <a:effectLst/>
                <a:latin typeface="Calibri" panose="020F0502020204030204" pitchFamily="34" charset="0"/>
              </a:rPr>
              <a:t>Key Points </a:t>
            </a:r>
          </a:p>
          <a:p>
            <a:pPr marL="0" marR="0">
              <a:spcBef>
                <a:spcPts val="0"/>
              </a:spcBef>
              <a:spcAft>
                <a:spcPts val="0"/>
              </a:spcAft>
            </a:pPr>
            <a:r>
              <a:rPr lang="en-IE" sz="1800" dirty="0">
                <a:effectLst/>
                <a:latin typeface="Calibri" panose="020F0502020204030204" pitchFamily="34" charset="0"/>
              </a:rPr>
              <a:t>One Lake </a:t>
            </a:r>
          </a:p>
          <a:p>
            <a:pPr marL="0" marR="0">
              <a:spcBef>
                <a:spcPts val="0"/>
              </a:spcBef>
              <a:spcAft>
                <a:spcPts val="0"/>
              </a:spcAft>
            </a:pPr>
            <a:r>
              <a:rPr lang="en-IE" sz="1800" dirty="0">
                <a:effectLst/>
                <a:latin typeface="Calibri" panose="020F0502020204030204" pitchFamily="34" charset="0"/>
              </a:rPr>
              <a:t>Single source of truth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PowerBI Copilot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Pricing</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How to set up environment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https://learn.microsoft.com/en-us/fabric/enterprise/metrics-app-install?tabs=1</a:t>
            </a:r>
            <a:r>
              <a:rPr lang="en-IE" baseline="30000" dirty="0"/>
              <a:t>st</a:t>
            </a:r>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20</a:t>
            </a:fld>
            <a:endParaRPr lang="en-IE"/>
          </a:p>
        </p:txBody>
      </p:sp>
    </p:spTree>
    <p:extLst>
      <p:ext uri="{BB962C8B-B14F-4D97-AF65-F5344CB8AC3E}">
        <p14:creationId xmlns:p14="http://schemas.microsoft.com/office/powerpoint/2010/main" val="3169147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22</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23</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03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25</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https://learn.microsoft.com/en-us/fabric/enterprise/licenses</a:t>
            </a:r>
          </a:p>
        </p:txBody>
      </p:sp>
      <p:sp>
        <p:nvSpPr>
          <p:cNvPr id="4" name="Slide Number Placeholder 3"/>
          <p:cNvSpPr>
            <a:spLocks noGrp="1"/>
          </p:cNvSpPr>
          <p:nvPr>
            <p:ph type="sldNum" sz="quarter" idx="5"/>
          </p:nvPr>
        </p:nvSpPr>
        <p:spPr/>
        <p:txBody>
          <a:bodyPr/>
          <a:lstStyle/>
          <a:p>
            <a:fld id="{7B5082FC-F860-4D93-A38B-7C2A9A96C8F4}" type="slidenum">
              <a:rPr lang="en-IE" smtClean="0"/>
              <a:t>26</a:t>
            </a:fld>
            <a:endParaRPr lang="en-IE"/>
          </a:p>
        </p:txBody>
      </p:sp>
    </p:spTree>
    <p:extLst>
      <p:ext uri="{BB962C8B-B14F-4D97-AF65-F5344CB8AC3E}">
        <p14:creationId xmlns:p14="http://schemas.microsoft.com/office/powerpoint/2010/main" val="3328150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Vs Synapse comparison short</a:t>
            </a:r>
          </a:p>
          <a:p>
            <a:endParaRPr lang="en-IE" dirty="0"/>
          </a:p>
          <a:p>
            <a:r>
              <a:rPr lang="en-IE" dirty="0"/>
              <a:t>Azure Data Factory provides a standalone experience for creating Pipelines.</a:t>
            </a:r>
          </a:p>
          <a:p>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27</a:t>
            </a:fld>
            <a:endParaRPr lang="en-IE"/>
          </a:p>
        </p:txBody>
      </p:sp>
    </p:spTree>
    <p:extLst>
      <p:ext uri="{BB962C8B-B14F-4D97-AF65-F5344CB8AC3E}">
        <p14:creationId xmlns:p14="http://schemas.microsoft.com/office/powerpoint/2010/main" val="3520316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Fabric is Microsoft Azure Consumption Commitment (MACC) eligible.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https://powerbi.microsoft.com/en-au/pricing/</a:t>
            </a:r>
          </a:p>
          <a:p>
            <a:endParaRPr lang="en-IE" dirty="0"/>
          </a:p>
          <a:p>
            <a:r>
              <a:rPr lang="en-IE" b="1" dirty="0"/>
              <a:t>Data Activator</a:t>
            </a:r>
          </a:p>
          <a:p>
            <a:r>
              <a:rPr lang="en-GB" b="0" i="0" dirty="0">
                <a:solidFill>
                  <a:srgbClr val="161616"/>
                </a:solidFill>
                <a:effectLst/>
                <a:latin typeface="Segoe UI" panose="020B0502040204020203" pitchFamily="34" charset="0"/>
              </a:rPr>
              <a:t>Data Activator is a no-code experience in Microsoft Fabric for automatically taking actions when patterns or conditions are detected in changing data. It monitors data in Power BI reports and </a:t>
            </a:r>
            <a:r>
              <a:rPr lang="en-GB" b="0" i="0" dirty="0" err="1">
                <a:solidFill>
                  <a:srgbClr val="161616"/>
                </a:solidFill>
                <a:effectLst/>
                <a:latin typeface="Segoe UI" panose="020B0502040204020203" pitchFamily="34" charset="0"/>
              </a:rPr>
              <a:t>Eventstreams</a:t>
            </a:r>
            <a:r>
              <a:rPr lang="en-GB" b="0" i="0" dirty="0">
                <a:solidFill>
                  <a:srgbClr val="161616"/>
                </a:solidFill>
                <a:effectLst/>
                <a:latin typeface="Segoe UI" panose="020B0502040204020203" pitchFamily="34" charset="0"/>
              </a:rPr>
              <a:t> items, for when the data hits certain thresholds or matches other patterns. It then automatically takes appropriate action such as alerting users or kicking off Power Automate workflows.</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For Synapse, Data Activator can be realised with stream processing tech Kafka, Event Hubs, etc</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28</a:t>
            </a:fld>
            <a:endParaRPr lang="en-IE"/>
          </a:p>
        </p:txBody>
      </p:sp>
    </p:spTree>
    <p:extLst>
      <p:ext uri="{BB962C8B-B14F-4D97-AF65-F5344CB8AC3E}">
        <p14:creationId xmlns:p14="http://schemas.microsoft.com/office/powerpoint/2010/main" val="3245218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a:p>
            <a:pPr algn="l"/>
            <a:r>
              <a:rPr lang="en-US" dirty="0"/>
              <a:t>File Formats: </a:t>
            </a:r>
          </a:p>
          <a:p>
            <a:pPr algn="l"/>
            <a:r>
              <a:rPr lang="en-US" dirty="0"/>
              <a:t>And any Apache Hive supported formats </a:t>
            </a:r>
            <a:r>
              <a:rPr lang="en-US"/>
              <a:t>as expected.</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14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Microsoft Fabric is an all-in-one analytics solution for enterprises that covers everything: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data movement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data science,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Real-Time Analytics,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and business intelligence. </a:t>
            </a:r>
          </a:p>
          <a:p>
            <a:pPr marL="0" indent="0" algn="l">
              <a:buFont typeface="Arial" panose="020B0604020202020204" pitchFamily="34" charset="0"/>
              <a:buNone/>
            </a:pPr>
            <a:r>
              <a:rPr lang="en-GB" b="0" i="0" dirty="0">
                <a:solidFill>
                  <a:srgbClr val="161616"/>
                </a:solidFill>
                <a:effectLst/>
                <a:latin typeface="Segoe UI" panose="020B0502040204020203" pitchFamily="34" charset="0"/>
              </a:rPr>
              <a:t>It offers a comprehensive suite of services, including data lake, data engineering, and data integration, all in one place.</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Microsoft Fabric, we go from a collection of products to a Unified Analytics Platform that brings end-to-end analytics from the data lake to the business user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Top </a:t>
            </a:r>
            <a:r>
              <a:rPr lang="en-US"/>
              <a:t>level focus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218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Fabric is build around Persona centric workflow (starting from Data Engineer to a Citizen Data </a:t>
            </a:r>
            <a:r>
              <a:rPr lang="en-GB" dirty="0" err="1"/>
              <a:t>Analyist</a:t>
            </a:r>
            <a:r>
              <a:rPr lang="en-GB" dirty="0"/>
              <a:t>). Each Role or Persona is presented with a set of tasks and work windows typically associated with them. For example Data Engineer will be mostly interested in Pipelines, Notebooks and perhaps SQL Endpoint, whereas Citizen Data analysts will be interested in Semantic Data Models (formerly known as </a:t>
            </a:r>
            <a:r>
              <a:rPr lang="en-GB" dirty="0" err="1"/>
              <a:t>DataSets</a:t>
            </a:r>
            <a:r>
              <a:rPr lang="en-GB" dirty="0"/>
              <a:t>) available in the organisation and reports that can be built on top of them. </a:t>
            </a:r>
          </a:p>
          <a:p>
            <a:endParaRPr lang="en-GB" dirty="0"/>
          </a:p>
          <a:p>
            <a:r>
              <a:rPr lang="en-GB" dirty="0"/>
              <a:t>The aim is to simplify all aspects of Business Intelligence and Analytics in the organisation, where previously you needed to deploy multiple products from variety of vendors, in Fabric with simple 1 click deployment you will have all the features necessary. Even compared with a traditional Synapse deployment containing dozen of Azure Services in Fabric it is all rolled into one. </a:t>
            </a:r>
          </a:p>
          <a:p>
            <a:endParaRPr lang="en-GB" dirty="0"/>
          </a:p>
          <a:p>
            <a:r>
              <a:rPr lang="en-GB" dirty="0"/>
              <a:t>One Lake is a single, </a:t>
            </a:r>
            <a:r>
              <a:rPr lang="en-GB" b="0" i="0" dirty="0">
                <a:solidFill>
                  <a:srgbClr val="161616"/>
                </a:solidFill>
                <a:effectLst/>
                <a:latin typeface="Segoe UI" panose="020B0502040204020203" pitchFamily="34" charset="0"/>
              </a:rPr>
              <a:t>unified, logical data lake for your whole organization. Like OneDrive, </a:t>
            </a:r>
            <a:r>
              <a:rPr lang="en-GB" b="0" i="0" dirty="0" err="1">
                <a:solidFill>
                  <a:srgbClr val="161616"/>
                </a:solidFill>
                <a:effectLst/>
                <a:latin typeface="Segoe UI" panose="020B0502040204020203" pitchFamily="34" charset="0"/>
              </a:rPr>
              <a:t>OneLake</a:t>
            </a:r>
            <a:r>
              <a:rPr lang="en-GB" b="0" i="0" dirty="0">
                <a:solidFill>
                  <a:srgbClr val="161616"/>
                </a:solidFill>
                <a:effectLst/>
                <a:latin typeface="Segoe UI" panose="020B0502040204020203" pitchFamily="34" charset="0"/>
              </a:rPr>
              <a:t> comes automatically with every Microsoft Fabric tenant and is designed to be the single place for all your analytics data. To separate the data between different users or business group </a:t>
            </a:r>
            <a:r>
              <a:rPr lang="en-GB" b="0" i="0" dirty="0" err="1">
                <a:solidFill>
                  <a:srgbClr val="161616"/>
                </a:solidFill>
                <a:effectLst/>
                <a:latin typeface="Segoe UI" panose="020B0502040204020203" pitchFamily="34" charset="0"/>
              </a:rPr>
              <a:t>Lakehouses</a:t>
            </a:r>
            <a:r>
              <a:rPr lang="en-GB" b="0" i="0" dirty="0">
                <a:solidFill>
                  <a:srgbClr val="161616"/>
                </a:solidFill>
                <a:effectLst/>
                <a:latin typeface="Segoe UI" panose="020B0502040204020203" pitchFamily="34" charset="0"/>
              </a:rPr>
              <a:t> are used and you can deploy as many as you like. </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5082FC-F860-4D93-A38B-7C2A9A96C8F4}" type="slidenum">
              <a:rPr lang="en-IE" smtClean="0"/>
              <a:t>5</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integrates </a:t>
            </a:r>
            <a:r>
              <a:rPr lang="en-US" sz="900" b="0" i="0" dirty="0">
                <a:solidFill>
                  <a:srgbClr val="000000"/>
                </a:solidFill>
                <a:effectLst/>
                <a:latin typeface="Segoe UI Semibold" panose="020B0702040204020203" pitchFamily="34" charset="0"/>
              </a:rPr>
              <a:t>Power BI, Data Factory,</a:t>
            </a:r>
            <a:r>
              <a:rPr lang="en-US" sz="900" b="0" i="0" dirty="0">
                <a:solidFill>
                  <a:srgbClr val="000000"/>
                </a:solidFill>
                <a:effectLst/>
                <a:latin typeface="Segoe UI" panose="020B0502040204020203" pitchFamily="34" charset="0"/>
              </a:rPr>
              <a:t> and the </a:t>
            </a:r>
            <a:r>
              <a:rPr lang="en-US" sz="900" b="0" i="0" dirty="0">
                <a:solidFill>
                  <a:srgbClr val="000000"/>
                </a:solidFill>
                <a:effectLst/>
                <a:latin typeface="Segoe UI Semibold" panose="020B0702040204020203" pitchFamily="34" charset="0"/>
              </a:rPr>
              <a:t>next generation of Synapse</a:t>
            </a:r>
            <a:r>
              <a:rPr lang="en-US" sz="900" b="0" i="0" dirty="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delivers an </a:t>
            </a:r>
            <a:r>
              <a:rPr lang="en-US" sz="900" b="0" i="0" dirty="0">
                <a:solidFill>
                  <a:srgbClr val="000000"/>
                </a:solidFill>
                <a:effectLst/>
                <a:latin typeface="Segoe UI Semibold" panose="020B0702040204020203" pitchFamily="34" charset="0"/>
              </a:rPr>
              <a:t>integrated and simplified experience</a:t>
            </a:r>
            <a:r>
              <a:rPr lang="en-US" sz="900" b="0" i="0" dirty="0">
                <a:solidFill>
                  <a:srgbClr val="000000"/>
                </a:solidFill>
                <a:effectLst/>
                <a:latin typeface="Segoe UI" panose="020B0502040204020203" pitchFamily="34" charset="0"/>
              </a:rPr>
              <a:t> for all analytics workloads and users on an </a:t>
            </a:r>
            <a:r>
              <a:rPr lang="en-US" sz="900" b="0" i="0" dirty="0">
                <a:solidFill>
                  <a:srgbClr val="000000"/>
                </a:solidFill>
                <a:effectLst/>
                <a:latin typeface="Segoe UI Semibold" panose="020B0702040204020203" pitchFamily="34" charset="0"/>
              </a:rPr>
              <a:t>enterprise grade data foundation. </a:t>
            </a:r>
            <a:r>
              <a:rPr lang="en-US" sz="1800" b="0" i="0" dirty="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dirty="0">
                <a:solidFill>
                  <a:srgbClr val="000000"/>
                </a:solidFill>
                <a:effectLst/>
                <a:latin typeface="Segoe UI Semibold" panose="020B0702040204020203" pitchFamily="34" charset="0"/>
              </a:rPr>
              <a:t>persistent data governance</a:t>
            </a:r>
            <a:r>
              <a:rPr lang="en-US" sz="1800" b="0" i="0" dirty="0">
                <a:solidFill>
                  <a:srgbClr val="000000"/>
                </a:solidFill>
                <a:effectLst/>
                <a:latin typeface="Segoe UI" panose="020B0502040204020203" pitchFamily="34" charset="0"/>
              </a:rPr>
              <a:t> and a </a:t>
            </a:r>
            <a:r>
              <a:rPr lang="en-US" sz="1800" b="0" i="0" dirty="0">
                <a:solidFill>
                  <a:srgbClr val="000000"/>
                </a:solidFill>
                <a:effectLst/>
                <a:latin typeface="Segoe UI Semibold" panose="020B0702040204020203" pitchFamily="34" charset="0"/>
              </a:rPr>
              <a:t>single capacity pricing model</a:t>
            </a:r>
            <a:r>
              <a:rPr lang="en-US" sz="1800" b="0" i="0" dirty="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5x5 = 5 seconds to sign up</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1200" dirty="0">
                <a:gradFill flip="none" rotWithShape="1">
                  <a:gsLst>
                    <a:gs pos="20000">
                      <a:srgbClr val="243A5E"/>
                    </a:gs>
                    <a:gs pos="100000">
                      <a:srgbClr val="0078D4"/>
                    </a:gs>
                  </a:gsLst>
                  <a:lin ang="2700000" scaled="1"/>
                  <a:tileRect/>
                </a:gradFill>
                <a:latin typeface="Segoe UI Semibold"/>
              </a:rPr>
              <a:t>5 minutes to wow</a:t>
            </a:r>
            <a:endPar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730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OneLake</a:t>
            </a:r>
            <a:r>
              <a:rPr lang="en-US" dirty="0"/>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think of </a:t>
            </a:r>
            <a:r>
              <a:rPr lang="en-US" dirty="0" err="1"/>
              <a:t>OneLake</a:t>
            </a:r>
            <a:r>
              <a:rPr lang="en-US" dirty="0"/>
              <a:t> as the OneDrive for Data.  This is a Software as a Service lake for your whole organization that allows you to access and store data in a single location, so that your Spark jobs can operate against a single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dirty="0" err="1"/>
              <a:t>OneLake</a:t>
            </a:r>
            <a:r>
              <a:rPr lang="en-US" dirty="0"/>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dirty="0" err="1"/>
              <a:t>pipeliine</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4/22/2024 8:31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dirty="0"/>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dirty="0"/>
              <a:t>Click to edit Master title style</a:t>
            </a:r>
            <a:endParaRPr lang="en-IE" dirty="0"/>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dirty="0" err="1">
                <a:solidFill>
                  <a:srgbClr val="0078D4"/>
                </a:solidFill>
                <a:latin typeface="Segoe UI Semibold"/>
              </a:rPr>
              <a:t>SubTitle</a:t>
            </a:r>
            <a:endParaRPr lang="en-US" sz="2000" dirty="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4/22/2024</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svg"/><Relationship Id="rId18" Type="http://schemas.openxmlformats.org/officeDocument/2006/relationships/image" Target="../media/image36.jpeg"/><Relationship Id="rId3" Type="http://schemas.openxmlformats.org/officeDocument/2006/relationships/image" Target="../media/image21.png"/><Relationship Id="rId21" Type="http://schemas.openxmlformats.org/officeDocument/2006/relationships/image" Target="../media/image39.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notesSlide" Target="../notesSlides/notesSlide11.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svg"/><Relationship Id="rId19" Type="http://schemas.openxmlformats.org/officeDocument/2006/relationships/image" Target="../media/image37.jpe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learn.microsoft.com/en-us/power-bi/enterprise/directlake-overview"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hyperlink" Target="https://learn.microsoft.com/en-us/azure/cost-management-billing/reservations/fabric-capacity" TargetMode="External"/><Relationship Id="rId4" Type="http://schemas.openxmlformats.org/officeDocument/2006/relationships/hyperlink" Target="https://azure.microsoft.com/en-us/pricing/details/microsoft-fabric/"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hyperlink" Target="https://powerbi.microsoft.com/en-us/pricing/#pricing-detail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o.microsoft.com/fwlink/?linkid=2219875"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FabricLicensing"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aka.ms/FabricRoadmap"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7.svg"/><Relationship Id="rId3" Type="http://schemas.openxmlformats.org/officeDocument/2006/relationships/image" Target="../media/image53.png"/><Relationship Id="rId21" Type="http://schemas.openxmlformats.org/officeDocument/2006/relationships/image" Target="../media/image68.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27.png"/><Relationship Id="rId2" Type="http://schemas.openxmlformats.org/officeDocument/2006/relationships/notesSlide" Target="../notesSlides/notesSlide27.xml"/><Relationship Id="rId16" Type="http://schemas.openxmlformats.org/officeDocument/2006/relationships/image" Target="../media/image66.svg"/><Relationship Id="rId20" Type="http://schemas.openxmlformats.org/officeDocument/2006/relationships/image" Target="../media/image41.svg"/><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19" Type="http://schemas.openxmlformats.org/officeDocument/2006/relationships/image" Target="../media/image40.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69.svg"/></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fabric/data-activator/data-activator-introduction"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learn.microsoft.com/en-us/azure/synapse-analytics/synapse-link/sql-synapse-link-overview"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emf"/><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782265"/>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Introducing Microsoft Fabric</a:t>
            </a:r>
            <a:endParaRPr kumimoji="0" lang="en-US" sz="2200" b="0" i="0" u="none" strike="noStrike" kern="1200" cap="none" spc="0" normalizeH="0" baseline="0" noProof="0" dirty="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Report Demo</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31567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Report Demo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pic>
        <p:nvPicPr>
          <p:cNvPr id="5" name="Picture 4">
            <a:extLst>
              <a:ext uri="{FF2B5EF4-FFF2-40B4-BE49-F238E27FC236}">
                <a16:creationId xmlns:a16="http://schemas.microsoft.com/office/drawing/2014/main" id="{4C0358AE-67C0-5CB7-60D9-81DF777DCA7A}"/>
              </a:ext>
            </a:extLst>
          </p:cNvPr>
          <p:cNvPicPr>
            <a:picLocks noChangeAspect="1"/>
          </p:cNvPicPr>
          <p:nvPr/>
        </p:nvPicPr>
        <p:blipFill>
          <a:blip r:embed="rId3"/>
          <a:stretch>
            <a:fillRect/>
          </a:stretch>
        </p:blipFill>
        <p:spPr>
          <a:xfrm>
            <a:off x="4833257" y="1582057"/>
            <a:ext cx="6852895" cy="4724951"/>
          </a:xfrm>
          <a:prstGeom prst="rect">
            <a:avLst/>
          </a:prstGeom>
        </p:spPr>
      </p:pic>
      <p:sp>
        <p:nvSpPr>
          <p:cNvPr id="6" name="TextBox 5">
            <a:extLst>
              <a:ext uri="{FF2B5EF4-FFF2-40B4-BE49-F238E27FC236}">
                <a16:creationId xmlns:a16="http://schemas.microsoft.com/office/drawing/2014/main" id="{8F8C5BC1-B74C-3501-B477-169E86253306}"/>
              </a:ext>
            </a:extLst>
          </p:cNvPr>
          <p:cNvSpPr txBox="1"/>
          <p:nvPr/>
        </p:nvSpPr>
        <p:spPr>
          <a:xfrm>
            <a:off x="370115" y="1582057"/>
            <a:ext cx="4116577" cy="279563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 </a:t>
            </a:r>
          </a:p>
          <a:p>
            <a:pPr marL="0" indent="0">
              <a:spcBef>
                <a:spcPts val="600"/>
              </a:spcBef>
              <a:buNone/>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New mode for large </a:t>
            </a: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volume</a:t>
            </a:r>
            <a:endParaRPr lang="en-US" sz="1600"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hlinkClick r:id="rId4"/>
              </a:rPr>
              <a:t>Overview</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NYC Yellow Dataset</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Parquet format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36Gb </a:t>
            </a:r>
            <a:r>
              <a:rPr lang="en-US" kern="0" dirty="0">
                <a:solidFill>
                  <a:srgbClr val="000000"/>
                </a:solidFill>
              </a:rPr>
              <a:t>size</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1.5 Million rows (538M filtered)</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ECF32895-5B1F-62F2-2B57-0601AFD0E929}"/>
              </a:ext>
            </a:extLst>
          </p:cNvPr>
          <p:cNvCxnSpPr>
            <a:cxnSpLocks/>
          </p:cNvCxnSpPr>
          <p:nvPr/>
        </p:nvCxnSpPr>
        <p:spPr>
          <a:xfrm>
            <a:off x="370115" y="3025767"/>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38876333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Fabric Pricing</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2176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184666"/>
          </a:xfrm>
          <a:prstGeom prst="rect">
            <a:avLst/>
          </a:prstGeom>
          <a:noFill/>
        </p:spPr>
        <p:txBody>
          <a:bodyPr wrap="square" lIns="0" tIns="0" rIns="0" bIns="0" rtlCol="0">
            <a:spAutoFit/>
          </a:bodyPr>
          <a:lstStyle/>
          <a:p>
            <a:pPr algn="l"/>
            <a:r>
              <a:rPr lang="en-IE" sz="1200" dirty="0">
                <a:solidFill>
                  <a:schemeClr val="bg1"/>
                </a:solidFill>
              </a:rPr>
              <a:t>22/11/2023,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Spark Compute included</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Networking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Storage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276541" y="305479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276541" y="3940818"/>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8" name="Picture 7">
            <a:extLst>
              <a:ext uri="{FF2B5EF4-FFF2-40B4-BE49-F238E27FC236}">
                <a16:creationId xmlns:a16="http://schemas.microsoft.com/office/drawing/2014/main" id="{69BDAF61-BF4B-F44F-A8D3-8C5F026F70AB}"/>
              </a:ext>
            </a:extLst>
          </p:cNvPr>
          <p:cNvPicPr>
            <a:picLocks noChangeAspect="1"/>
          </p:cNvPicPr>
          <p:nvPr/>
        </p:nvPicPr>
        <p:blipFill>
          <a:blip r:embed="rId3"/>
          <a:stretch>
            <a:fillRect/>
          </a:stretch>
        </p:blipFill>
        <p:spPr>
          <a:xfrm>
            <a:off x="6033245" y="1518044"/>
            <a:ext cx="5787530" cy="4817442"/>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8D3A7075-072F-4DBB-A1BE-677FF523670B}"/>
              </a:ext>
            </a:extLst>
          </p:cNvPr>
          <p:cNvSpPr txBox="1"/>
          <p:nvPr/>
        </p:nvSpPr>
        <p:spPr>
          <a:xfrm>
            <a:off x="371225" y="5571966"/>
            <a:ext cx="3534228" cy="1077218"/>
          </a:xfrm>
          <a:prstGeom prst="rect">
            <a:avLst/>
          </a:prstGeom>
          <a:noFill/>
        </p:spPr>
        <p:txBody>
          <a:bodyPr wrap="square" lIns="0" tIns="0" rIns="0" bIns="0" rtlCol="0">
            <a:spAutoFit/>
          </a:bodyPr>
          <a:lstStyle/>
          <a:p>
            <a:pPr algn="l"/>
            <a:endParaRPr lang="en-IE" sz="1400" dirty="0">
              <a:solidFill>
                <a:schemeClr val="bg1"/>
              </a:solidFill>
            </a:endParaRPr>
          </a:p>
          <a:p>
            <a:pPr algn="l"/>
            <a:r>
              <a:rPr lang="en-IE" sz="1400" dirty="0">
                <a:solidFill>
                  <a:schemeClr val="bg1"/>
                </a:solidFill>
                <a:hlinkClick r:id="rId4"/>
              </a:rPr>
              <a:t>Pricing</a:t>
            </a:r>
            <a:endParaRPr lang="en-IE" sz="1400" dirty="0">
              <a:solidFill>
                <a:schemeClr val="bg1"/>
              </a:solidFill>
            </a:endParaRPr>
          </a:p>
          <a:p>
            <a:pPr algn="l"/>
            <a:endParaRPr lang="en-IE" sz="1400" dirty="0">
              <a:solidFill>
                <a:schemeClr val="bg1"/>
              </a:solidFill>
            </a:endParaRPr>
          </a:p>
          <a:p>
            <a:r>
              <a:rPr lang="en-IE" sz="1400" dirty="0">
                <a:solidFill>
                  <a:schemeClr val="bg1"/>
                </a:solidFill>
                <a:hlinkClick r:id="rId5"/>
              </a:rPr>
              <a:t>Fabric Capacity Reservations</a:t>
            </a:r>
            <a:endParaRPr lang="en-IE" sz="1400" dirty="0">
              <a:solidFill>
                <a:schemeClr val="bg1"/>
              </a:solidFill>
            </a:endParaRPr>
          </a:p>
          <a:p>
            <a:pPr algn="l"/>
            <a:endParaRPr lang="en-IE" sz="1400" dirty="0" err="1">
              <a:solidFill>
                <a:schemeClr val="bg1"/>
              </a:solidFill>
            </a:endParaRPr>
          </a:p>
        </p:txBody>
      </p:sp>
      <p:pic>
        <p:nvPicPr>
          <p:cNvPr id="3" name="Picture 2">
            <a:extLst>
              <a:ext uri="{FF2B5EF4-FFF2-40B4-BE49-F238E27FC236}">
                <a16:creationId xmlns:a16="http://schemas.microsoft.com/office/drawing/2014/main" id="{7DCB4C72-0906-6212-24F1-9E79802248BF}"/>
              </a:ext>
            </a:extLst>
          </p:cNvPr>
          <p:cNvPicPr>
            <a:picLocks noChangeAspect="1"/>
          </p:cNvPicPr>
          <p:nvPr/>
        </p:nvPicPr>
        <p:blipFill>
          <a:blip r:embed="rId6"/>
          <a:stretch>
            <a:fillRect/>
          </a:stretch>
        </p:blipFill>
        <p:spPr>
          <a:xfrm>
            <a:off x="371225" y="4424461"/>
            <a:ext cx="2710059" cy="1061014"/>
          </a:xfrm>
          <a:prstGeom prst="rect">
            <a:avLst/>
          </a:prstGeom>
        </p:spPr>
      </p:pic>
    </p:spTree>
    <p:extLst>
      <p:ext uri="{BB962C8B-B14F-4D97-AF65-F5344CB8AC3E}">
        <p14:creationId xmlns:p14="http://schemas.microsoft.com/office/powerpoint/2010/main" val="28546616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C7C5D149-53D1-0EE9-C331-3F3EC499956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F64 Capacity</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AC0D5028-5CA6-9B7A-7D3D-1005C5FA4698}"/>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Premium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Share reports in Premium Capacity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Included in MACC</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hlinkClick r:id="rId3"/>
              </a:rPr>
              <a:t>Fast Reporting over very large datasets</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Query Data Lake Directly</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Report Model Sizing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hlinkClick r:id="rId4"/>
              </a:rPr>
              <a:t>100Tb Maximum Storage </a:t>
            </a:r>
            <a:r>
              <a:rPr lang="en-US" kern="0" dirty="0">
                <a:solidFill>
                  <a:srgbClr val="000000"/>
                </a:solidFill>
              </a:rPr>
              <a:t>(all models)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400Gb Max Model Size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4" name="Straight Connector 3">
            <a:extLst>
              <a:ext uri="{FF2B5EF4-FFF2-40B4-BE49-F238E27FC236}">
                <a16:creationId xmlns:a16="http://schemas.microsoft.com/office/drawing/2014/main" id="{A1DD48C9-2B64-7179-F4D2-8E0D10B3E070}"/>
              </a:ext>
            </a:extLst>
          </p:cNvPr>
          <p:cNvCxnSpPr>
            <a:cxnSpLocks/>
          </p:cNvCxnSpPr>
          <p:nvPr/>
        </p:nvCxnSpPr>
        <p:spPr>
          <a:xfrm>
            <a:off x="276541" y="3491214"/>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5" name="Straight Connector 4">
            <a:extLst>
              <a:ext uri="{FF2B5EF4-FFF2-40B4-BE49-F238E27FC236}">
                <a16:creationId xmlns:a16="http://schemas.microsoft.com/office/drawing/2014/main" id="{858A70A4-7E00-DE73-ACD0-58ABE0F11966}"/>
              </a:ext>
            </a:extLst>
          </p:cNvPr>
          <p:cNvCxnSpPr>
            <a:cxnSpLocks/>
          </p:cNvCxnSpPr>
          <p:nvPr/>
        </p:nvCxnSpPr>
        <p:spPr>
          <a:xfrm>
            <a:off x="276541" y="4793871"/>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9" name="Picture 8">
            <a:extLst>
              <a:ext uri="{FF2B5EF4-FFF2-40B4-BE49-F238E27FC236}">
                <a16:creationId xmlns:a16="http://schemas.microsoft.com/office/drawing/2014/main" id="{3222D70E-FDB7-47C9-5400-291E4051152B}"/>
              </a:ext>
            </a:extLst>
          </p:cNvPr>
          <p:cNvPicPr>
            <a:picLocks noChangeAspect="1"/>
          </p:cNvPicPr>
          <p:nvPr/>
        </p:nvPicPr>
        <p:blipFill>
          <a:blip r:embed="rId5"/>
          <a:stretch>
            <a:fillRect/>
          </a:stretch>
        </p:blipFill>
        <p:spPr>
          <a:xfrm>
            <a:off x="4729606" y="1529729"/>
            <a:ext cx="6948937" cy="48526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00496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F1858888-94F9-D829-6C63-7F5203F699FE}"/>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Resource guardrails</a:t>
            </a:r>
          </a:p>
        </p:txBody>
      </p:sp>
      <p:pic>
        <p:nvPicPr>
          <p:cNvPr id="8" name="Picture 7">
            <a:extLst>
              <a:ext uri="{FF2B5EF4-FFF2-40B4-BE49-F238E27FC236}">
                <a16:creationId xmlns:a16="http://schemas.microsoft.com/office/drawing/2014/main" id="{843F3D3E-FCE6-2702-61C1-C2D1B990C3E2}"/>
              </a:ext>
            </a:extLst>
          </p:cNvPr>
          <p:cNvPicPr>
            <a:picLocks noChangeAspect="1"/>
          </p:cNvPicPr>
          <p:nvPr/>
        </p:nvPicPr>
        <p:blipFill>
          <a:blip r:embed="rId3"/>
          <a:stretch>
            <a:fillRect/>
          </a:stretch>
        </p:blipFill>
        <p:spPr>
          <a:xfrm>
            <a:off x="5525869" y="1668953"/>
            <a:ext cx="6186047" cy="4518047"/>
          </a:xfrm>
          <a:prstGeom prst="rect">
            <a:avLst/>
          </a:prstGeom>
        </p:spPr>
      </p:pic>
    </p:spTree>
    <p:extLst>
      <p:ext uri="{BB962C8B-B14F-4D97-AF65-F5344CB8AC3E}">
        <p14:creationId xmlns:p14="http://schemas.microsoft.com/office/powerpoint/2010/main" val="289558704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20E5D-AE3B-6F2B-EA21-29462AD30F62}"/>
              </a:ext>
            </a:extLst>
          </p:cNvPr>
          <p:cNvPicPr>
            <a:picLocks noChangeAspect="1"/>
          </p:cNvPicPr>
          <p:nvPr/>
        </p:nvPicPr>
        <p:blipFill>
          <a:blip r:embed="rId3"/>
          <a:stretch>
            <a:fillRect/>
          </a:stretch>
        </p:blipFill>
        <p:spPr>
          <a:xfrm>
            <a:off x="5923677" y="1664340"/>
            <a:ext cx="5718142" cy="4522662"/>
          </a:xfrm>
          <a:prstGeom prst="rect">
            <a:avLst/>
          </a:prstGeom>
        </p:spPr>
      </p:pic>
      <p:sp>
        <p:nvSpPr>
          <p:cNvPr id="6" name="Title 6">
            <a:extLst>
              <a:ext uri="{FF2B5EF4-FFF2-40B4-BE49-F238E27FC236}">
                <a16:creationId xmlns:a16="http://schemas.microsoft.com/office/drawing/2014/main" id="{F1858888-94F9-D829-6C63-7F5203F699FE}"/>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Resource guardrails</a:t>
            </a:r>
          </a:p>
        </p:txBody>
      </p:sp>
    </p:spTree>
    <p:extLst>
      <p:ext uri="{BB962C8B-B14F-4D97-AF65-F5344CB8AC3E}">
        <p14:creationId xmlns:p14="http://schemas.microsoft.com/office/powerpoint/2010/main" val="11903058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2603790"/>
          </a:xfrm>
        </p:spPr>
        <p:txBody>
          <a:bodyPr/>
          <a:lstStyle/>
          <a:p>
            <a:r>
              <a:rPr lang="en-IE" sz="1800" dirty="0"/>
              <a:t>What Is Fabric</a:t>
            </a:r>
          </a:p>
          <a:p>
            <a:r>
              <a:rPr lang="en-IE" sz="1800" dirty="0"/>
              <a:t>Why Fabric</a:t>
            </a:r>
          </a:p>
          <a:p>
            <a:r>
              <a:rPr lang="en-IE" sz="1800" dirty="0" err="1"/>
              <a:t>OneLake</a:t>
            </a:r>
            <a:r>
              <a:rPr lang="en-IE" sz="1800" dirty="0"/>
              <a:t> </a:t>
            </a:r>
          </a:p>
          <a:p>
            <a:r>
              <a:rPr lang="en-IE" sz="1800" dirty="0"/>
              <a:t>Single Source of Truth</a:t>
            </a:r>
          </a:p>
          <a:p>
            <a:r>
              <a:rPr lang="en-IE" sz="1800" dirty="0"/>
              <a:t>Report Demo</a:t>
            </a:r>
          </a:p>
          <a:p>
            <a:r>
              <a:rPr lang="en-IE" sz="1800" dirty="0"/>
              <a:t>Pricing </a:t>
            </a:r>
          </a:p>
          <a:p>
            <a:r>
              <a:rPr lang="en-IE" sz="1800" dirty="0"/>
              <a:t>PowerBI Copilot video</a:t>
            </a:r>
          </a:p>
          <a:p>
            <a:r>
              <a:rPr lang="en-IE" sz="1800" dirty="0"/>
              <a:t>How to enable in your organisation</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8D441C83-254D-8C7A-C7D4-D8D183E28FAD}"/>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Sizing</a:t>
            </a:r>
          </a:p>
        </p:txBody>
      </p:sp>
      <p:sp>
        <p:nvSpPr>
          <p:cNvPr id="3" name="TextBox 2">
            <a:extLst>
              <a:ext uri="{FF2B5EF4-FFF2-40B4-BE49-F238E27FC236}">
                <a16:creationId xmlns:a16="http://schemas.microsoft.com/office/drawing/2014/main" id="{FDD43920-944F-6529-1D71-363EE9C7C064}"/>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a:solidFill>
                  <a:srgbClr val="000000"/>
                </a:solidFill>
              </a:rPr>
              <a:t>Install </a:t>
            </a:r>
            <a:r>
              <a:rPr lang="en-IE" sz="2000" dirty="0">
                <a:solidFill>
                  <a:srgbClr val="000000"/>
                </a:solidFill>
                <a:hlinkClick r:id="rId3"/>
              </a:rPr>
              <a:t>Fabric Capacity Metrics App</a:t>
            </a:r>
            <a:endParaRPr lang="en-IE" sz="2000" dirty="0">
              <a:solidFill>
                <a:srgbClr val="000000"/>
              </a:solidFill>
            </a:endParaRPr>
          </a:p>
          <a:p>
            <a:pPr algn="l"/>
            <a:endParaRPr lang="en-IE" sz="2000" dirty="0" err="1">
              <a:solidFill>
                <a:srgbClr val="000000"/>
              </a:solidFill>
            </a:endParaRPr>
          </a:p>
        </p:txBody>
      </p:sp>
      <p:pic>
        <p:nvPicPr>
          <p:cNvPr id="5" name="Picture 4">
            <a:extLst>
              <a:ext uri="{FF2B5EF4-FFF2-40B4-BE49-F238E27FC236}">
                <a16:creationId xmlns:a16="http://schemas.microsoft.com/office/drawing/2014/main" id="{EEF61CA4-A022-C669-442C-E3205D211B1A}"/>
              </a:ext>
            </a:extLst>
          </p:cNvPr>
          <p:cNvPicPr>
            <a:picLocks noChangeAspect="1"/>
          </p:cNvPicPr>
          <p:nvPr/>
        </p:nvPicPr>
        <p:blipFill>
          <a:blip r:embed="rId4"/>
          <a:stretch>
            <a:fillRect/>
          </a:stretch>
        </p:blipFill>
        <p:spPr>
          <a:xfrm>
            <a:off x="297543" y="3932210"/>
            <a:ext cx="2539588" cy="1456362"/>
          </a:xfrm>
          <a:prstGeom prst="rect">
            <a:avLst/>
          </a:prstGeom>
        </p:spPr>
      </p:pic>
      <p:pic>
        <p:nvPicPr>
          <p:cNvPr id="7" name="Picture 6">
            <a:extLst>
              <a:ext uri="{FF2B5EF4-FFF2-40B4-BE49-F238E27FC236}">
                <a16:creationId xmlns:a16="http://schemas.microsoft.com/office/drawing/2014/main" id="{860EBF70-11AD-13E7-5A10-1811B73CEC73}"/>
              </a:ext>
            </a:extLst>
          </p:cNvPr>
          <p:cNvPicPr>
            <a:picLocks noChangeAspect="1"/>
          </p:cNvPicPr>
          <p:nvPr/>
        </p:nvPicPr>
        <p:blipFill>
          <a:blip r:embed="rId5"/>
          <a:stretch>
            <a:fillRect/>
          </a:stretch>
        </p:blipFill>
        <p:spPr>
          <a:xfrm>
            <a:off x="4775030" y="1544467"/>
            <a:ext cx="7044815" cy="4296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59049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Enable Fabric in your tenant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Administrator settings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dirty="0">
                <a:solidFill>
                  <a:srgbClr val="117865"/>
                </a:solidFill>
                <a:latin typeface="Segoe UI Semibold"/>
              </a:rPr>
              <a:t>Fabric</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User Sign Up experience</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https://app.powerbi.com</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Other resources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586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dirty="0">
                <a:solidFill>
                  <a:schemeClr val="bg1"/>
                </a:solidFill>
              </a:rPr>
              <a:t>https://www.youtube.com/watch?v=wr__6tM5U6I</a:t>
            </a:r>
          </a:p>
        </p:txBody>
      </p:sp>
      <p:sp>
        <p:nvSpPr>
          <p:cNvPr id="2" name="Title 6">
            <a:extLst>
              <a:ext uri="{FF2B5EF4-FFF2-40B4-BE49-F238E27FC236}">
                <a16:creationId xmlns:a16="http://schemas.microsoft.com/office/drawing/2014/main" id="{568A8B45-C9C9-B127-DAAE-14E226E46A1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Copilot in PowerBI Video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2B9B-989D-DCDE-51F7-384B2F97D15A}"/>
              </a:ext>
            </a:extLst>
          </p:cNvPr>
          <p:cNvSpPr txBox="1"/>
          <p:nvPr/>
        </p:nvSpPr>
        <p:spPr>
          <a:xfrm>
            <a:off x="587828" y="2162628"/>
            <a:ext cx="8265886"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IE" sz="2000" dirty="0">
                <a:solidFill>
                  <a:srgbClr val="000000"/>
                </a:solidFill>
                <a:hlinkClick r:id="rId3"/>
              </a:rPr>
              <a:t>https://Aka.ms/FabricLicensing</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hlinkClick r:id="rId4"/>
              </a:rPr>
              <a:t>aka.ms/</a:t>
            </a:r>
            <a:r>
              <a:rPr lang="en-IE" sz="2000" dirty="0" err="1">
                <a:solidFill>
                  <a:srgbClr val="000000"/>
                </a:solidFill>
                <a:hlinkClick r:id="rId4"/>
              </a:rPr>
              <a:t>FabricRoadmap</a:t>
            </a: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3" name="Title 6">
            <a:extLst>
              <a:ext uri="{FF2B5EF4-FFF2-40B4-BE49-F238E27FC236}">
                <a16:creationId xmlns:a16="http://schemas.microsoft.com/office/drawing/2014/main" id="{91B7870C-6E44-C358-9E79-B6466D0E4DB8}"/>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Additional Resources</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266677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9D125F5-F513-1626-8D58-1C940895DD35}"/>
              </a:ext>
            </a:extLst>
          </p:cNvPr>
          <p:cNvGrpSpPr/>
          <p:nvPr/>
        </p:nvGrpSpPr>
        <p:grpSpPr>
          <a:xfrm>
            <a:off x="1162174" y="211104"/>
            <a:ext cx="9999408" cy="6352106"/>
            <a:chOff x="4854859" y="2057400"/>
            <a:chExt cx="8091120" cy="5139866"/>
          </a:xfrm>
        </p:grpSpPr>
        <p:sp>
          <p:nvSpPr>
            <p:cNvPr id="29" name="TextBox 2">
              <a:extLst>
                <a:ext uri="{FF2B5EF4-FFF2-40B4-BE49-F238E27FC236}">
                  <a16:creationId xmlns:a16="http://schemas.microsoft.com/office/drawing/2014/main" id="{F75AA29E-0D27-964F-9F1F-72603B3B7ABD}"/>
                </a:ext>
              </a:extLst>
            </p:cNvPr>
            <p:cNvSpPr txBox="1"/>
            <p:nvPr/>
          </p:nvSpPr>
          <p:spPr>
            <a:xfrm>
              <a:off x="8047855" y="2624269"/>
              <a:ext cx="1714308" cy="1851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Fabric</a:t>
              </a:r>
            </a:p>
          </p:txBody>
        </p:sp>
        <p:sp>
          <p:nvSpPr>
            <p:cNvPr id="30" name="Right Brace 29">
              <a:extLst>
                <a:ext uri="{FF2B5EF4-FFF2-40B4-BE49-F238E27FC236}">
                  <a16:creationId xmlns:a16="http://schemas.microsoft.com/office/drawing/2014/main" id="{C0E50B0B-5D45-FD3A-9FCF-37834CF3C99B}"/>
                </a:ext>
              </a:extLst>
            </p:cNvPr>
            <p:cNvSpPr/>
            <p:nvPr/>
          </p:nvSpPr>
          <p:spPr>
            <a:xfrm rot="16200000">
              <a:off x="8763338" y="-1008969"/>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31" name="Graphic 4">
              <a:extLst>
                <a:ext uri="{FF2B5EF4-FFF2-40B4-BE49-F238E27FC236}">
                  <a16:creationId xmlns:a16="http://schemas.microsoft.com/office/drawing/2014/main" id="{AB1D14BC-3AE1-66F4-C6F9-8844BB48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1799" y="2057400"/>
              <a:ext cx="471982" cy="471983"/>
            </a:xfrm>
            <a:prstGeom prst="rect">
              <a:avLst/>
            </a:prstGeom>
          </p:spPr>
        </p:pic>
        <p:pic>
          <p:nvPicPr>
            <p:cNvPr id="32" name="Graphic 5">
              <a:extLst>
                <a:ext uri="{FF2B5EF4-FFF2-40B4-BE49-F238E27FC236}">
                  <a16:creationId xmlns:a16="http://schemas.microsoft.com/office/drawing/2014/main" id="{9890D220-CBB2-0DC9-A0E3-425E067F5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9098" y="3360922"/>
              <a:ext cx="471981" cy="471981"/>
            </a:xfrm>
            <a:prstGeom prst="rect">
              <a:avLst/>
            </a:prstGeom>
          </p:spPr>
        </p:pic>
        <p:sp>
          <p:nvSpPr>
            <p:cNvPr id="33" name="TextBox 6">
              <a:extLst>
                <a:ext uri="{FF2B5EF4-FFF2-40B4-BE49-F238E27FC236}">
                  <a16:creationId xmlns:a16="http://schemas.microsoft.com/office/drawing/2014/main" id="{46DA250A-81D6-412A-01BE-22D36DB1E079}"/>
                </a:ext>
              </a:extLst>
            </p:cNvPr>
            <p:cNvSpPr txBox="1"/>
            <p:nvPr/>
          </p:nvSpPr>
          <p:spPr>
            <a:xfrm>
              <a:off x="10853236"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Power BI</a:t>
              </a:r>
            </a:p>
          </p:txBody>
        </p:sp>
        <p:pic>
          <p:nvPicPr>
            <p:cNvPr id="34" name="Graphic 7">
              <a:extLst>
                <a:ext uri="{FF2B5EF4-FFF2-40B4-BE49-F238E27FC236}">
                  <a16:creationId xmlns:a16="http://schemas.microsoft.com/office/drawing/2014/main" id="{DF6BF4A2-62AC-07F5-69C9-9046D33C1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239" y="4709408"/>
              <a:ext cx="471981" cy="471981"/>
            </a:xfrm>
            <a:prstGeom prst="rect">
              <a:avLst/>
            </a:prstGeom>
          </p:spPr>
        </p:pic>
        <p:pic>
          <p:nvPicPr>
            <p:cNvPr id="35" name="Graphic 8">
              <a:extLst>
                <a:ext uri="{FF2B5EF4-FFF2-40B4-BE49-F238E27FC236}">
                  <a16:creationId xmlns:a16="http://schemas.microsoft.com/office/drawing/2014/main" id="{55300117-FEB6-FCBD-7101-63B5B1A124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67615" y="4721133"/>
              <a:ext cx="471981" cy="471981"/>
            </a:xfrm>
            <a:prstGeom prst="rect">
              <a:avLst/>
            </a:prstGeom>
          </p:spPr>
        </p:pic>
        <p:pic>
          <p:nvPicPr>
            <p:cNvPr id="36" name="Graphic 9">
              <a:extLst>
                <a:ext uri="{FF2B5EF4-FFF2-40B4-BE49-F238E27FC236}">
                  <a16:creationId xmlns:a16="http://schemas.microsoft.com/office/drawing/2014/main" id="{DEE3403D-550D-DD93-96A1-F4852CFD09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0049" y="4721135"/>
              <a:ext cx="471981" cy="471981"/>
            </a:xfrm>
            <a:prstGeom prst="rect">
              <a:avLst/>
            </a:prstGeom>
          </p:spPr>
        </p:pic>
        <p:pic>
          <p:nvPicPr>
            <p:cNvPr id="37" name="Graphic 10">
              <a:extLst>
                <a:ext uri="{FF2B5EF4-FFF2-40B4-BE49-F238E27FC236}">
                  <a16:creationId xmlns:a16="http://schemas.microsoft.com/office/drawing/2014/main" id="{87059228-FD06-F486-B298-F94E45B635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4914" y="4721135"/>
              <a:ext cx="471981" cy="471981"/>
            </a:xfrm>
            <a:prstGeom prst="rect">
              <a:avLst/>
            </a:prstGeom>
          </p:spPr>
        </p:pic>
        <p:pic>
          <p:nvPicPr>
            <p:cNvPr id="38" name="Graphic 11">
              <a:extLst>
                <a:ext uri="{FF2B5EF4-FFF2-40B4-BE49-F238E27FC236}">
                  <a16:creationId xmlns:a16="http://schemas.microsoft.com/office/drawing/2014/main" id="{E01C3FDD-5428-77DE-D8BF-B87F84159F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72482" y="4721135"/>
              <a:ext cx="471980" cy="471980"/>
            </a:xfrm>
            <a:prstGeom prst="rect">
              <a:avLst/>
            </a:prstGeom>
          </p:spPr>
        </p:pic>
        <p:pic>
          <p:nvPicPr>
            <p:cNvPr id="39" name="Graphic 12">
              <a:extLst>
                <a:ext uri="{FF2B5EF4-FFF2-40B4-BE49-F238E27FC236}">
                  <a16:creationId xmlns:a16="http://schemas.microsoft.com/office/drawing/2014/main" id="{062139B8-11BA-F12C-392E-0279FB310E5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72078" y="4721133"/>
              <a:ext cx="471980" cy="471980"/>
            </a:xfrm>
            <a:prstGeom prst="rect">
              <a:avLst/>
            </a:prstGeom>
          </p:spPr>
        </p:pic>
        <p:sp>
          <p:nvSpPr>
            <p:cNvPr id="40" name="TextBox 13">
              <a:extLst>
                <a:ext uri="{FF2B5EF4-FFF2-40B4-BE49-F238E27FC236}">
                  <a16:creationId xmlns:a16="http://schemas.microsoft.com/office/drawing/2014/main" id="{A934D10B-1591-E41B-8CD4-B5059124BBC5}"/>
                </a:ext>
              </a:extLst>
            </p:cNvPr>
            <p:cNvSpPr txBox="1"/>
            <p:nvPr/>
          </p:nvSpPr>
          <p:spPr>
            <a:xfrm>
              <a:off x="4854859"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Factory</a:t>
              </a:r>
            </a:p>
          </p:txBody>
        </p:sp>
        <p:sp>
          <p:nvSpPr>
            <p:cNvPr id="41" name="TextBox 14">
              <a:extLst>
                <a:ext uri="{FF2B5EF4-FFF2-40B4-BE49-F238E27FC236}">
                  <a16:creationId xmlns:a16="http://schemas.microsoft.com/office/drawing/2014/main" id="{CB2A3D1C-DBFD-9A7B-976D-A72E56CE7D25}"/>
                </a:ext>
              </a:extLst>
            </p:cNvPr>
            <p:cNvSpPr txBox="1"/>
            <p:nvPr/>
          </p:nvSpPr>
          <p:spPr>
            <a:xfrm>
              <a:off x="6041498"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Engineering</a:t>
              </a:r>
            </a:p>
          </p:txBody>
        </p:sp>
        <p:sp>
          <p:nvSpPr>
            <p:cNvPr id="42" name="TextBox 15">
              <a:extLst>
                <a:ext uri="{FF2B5EF4-FFF2-40B4-BE49-F238E27FC236}">
                  <a16:creationId xmlns:a16="http://schemas.microsoft.com/office/drawing/2014/main" id="{18E848C6-77AA-3286-A913-76125431B74D}"/>
                </a:ext>
              </a:extLst>
            </p:cNvPr>
            <p:cNvSpPr txBox="1"/>
            <p:nvPr/>
          </p:nvSpPr>
          <p:spPr>
            <a:xfrm>
              <a:off x="7260534"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Science</a:t>
              </a:r>
            </a:p>
          </p:txBody>
        </p:sp>
        <p:sp>
          <p:nvSpPr>
            <p:cNvPr id="43" name="TextBox 16">
              <a:extLst>
                <a:ext uri="{FF2B5EF4-FFF2-40B4-BE49-F238E27FC236}">
                  <a16:creationId xmlns:a16="http://schemas.microsoft.com/office/drawing/2014/main" id="{8531A902-FAF8-FEF5-7889-95632C269274}"/>
                </a:ext>
              </a:extLst>
            </p:cNvPr>
            <p:cNvSpPr txBox="1"/>
            <p:nvPr/>
          </p:nvSpPr>
          <p:spPr>
            <a:xfrm>
              <a:off x="8458100"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Warehouse</a:t>
              </a:r>
            </a:p>
          </p:txBody>
        </p:sp>
        <p:sp>
          <p:nvSpPr>
            <p:cNvPr id="44" name="TextBox 17">
              <a:extLst>
                <a:ext uri="{FF2B5EF4-FFF2-40B4-BE49-F238E27FC236}">
                  <a16:creationId xmlns:a16="http://schemas.microsoft.com/office/drawing/2014/main" id="{BF78D8AC-46E3-A5BF-0811-AE6CB73B9A24}"/>
                </a:ext>
              </a:extLst>
            </p:cNvPr>
            <p:cNvSpPr txBox="1"/>
            <p:nvPr/>
          </p:nvSpPr>
          <p:spPr>
            <a:xfrm>
              <a:off x="9556126" y="5327316"/>
              <a:ext cx="1092540"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Real-Time Analytics</a:t>
              </a:r>
            </a:p>
          </p:txBody>
        </p:sp>
        <p:pic>
          <p:nvPicPr>
            <p:cNvPr id="45" name="Graphic 18">
              <a:extLst>
                <a:ext uri="{FF2B5EF4-FFF2-40B4-BE49-F238E27FC236}">
                  <a16:creationId xmlns:a16="http://schemas.microsoft.com/office/drawing/2014/main" id="{468C3A8C-604F-B202-52A1-9210A2E1BD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265182" y="4721134"/>
              <a:ext cx="471980" cy="471980"/>
            </a:xfrm>
            <a:prstGeom prst="rect">
              <a:avLst/>
            </a:prstGeom>
          </p:spPr>
        </p:pic>
        <p:sp>
          <p:nvSpPr>
            <p:cNvPr id="46" name="TextBox 19">
              <a:extLst>
                <a:ext uri="{FF2B5EF4-FFF2-40B4-BE49-F238E27FC236}">
                  <a16:creationId xmlns:a16="http://schemas.microsoft.com/office/drawing/2014/main" id="{4140B697-C838-2884-98B1-12B20F9D7137}"/>
                </a:ext>
              </a:extLst>
            </p:cNvPr>
            <p:cNvSpPr txBox="1"/>
            <p:nvPr/>
          </p:nvSpPr>
          <p:spPr>
            <a:xfrm>
              <a:off x="12050801"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Activator</a:t>
              </a:r>
            </a:p>
          </p:txBody>
        </p:sp>
        <p:sp>
          <p:nvSpPr>
            <p:cNvPr id="47" name="Right Brace 46">
              <a:extLst>
                <a:ext uri="{FF2B5EF4-FFF2-40B4-BE49-F238E27FC236}">
                  <a16:creationId xmlns:a16="http://schemas.microsoft.com/office/drawing/2014/main" id="{F4AAA2A7-D0C5-AB34-4DDA-6F1FD7762593}"/>
                </a:ext>
              </a:extLst>
            </p:cNvPr>
            <p:cNvSpPr/>
            <p:nvPr/>
          </p:nvSpPr>
          <p:spPr>
            <a:xfrm rot="16200000">
              <a:off x="8208003" y="2070008"/>
              <a:ext cx="274163" cy="4607168"/>
            </a:xfrm>
            <a:prstGeom prst="rightBrace">
              <a:avLst>
                <a:gd name="adj1" fmla="val 53200"/>
                <a:gd name="adj2" fmla="val 36739"/>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sp>
          <p:nvSpPr>
            <p:cNvPr id="48" name="TextBox 21">
              <a:extLst>
                <a:ext uri="{FF2B5EF4-FFF2-40B4-BE49-F238E27FC236}">
                  <a16:creationId xmlns:a16="http://schemas.microsoft.com/office/drawing/2014/main" id="{81813CF1-7A32-9630-A3A3-8EFFBEE6FAB9}"/>
                </a:ext>
              </a:extLst>
            </p:cNvPr>
            <p:cNvSpPr txBox="1"/>
            <p:nvPr/>
          </p:nvSpPr>
          <p:spPr>
            <a:xfrm>
              <a:off x="6885150" y="3928554"/>
              <a:ext cx="1714308" cy="207940"/>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Synapse</a:t>
              </a:r>
            </a:p>
          </p:txBody>
        </p:sp>
        <p:sp>
          <p:nvSpPr>
            <p:cNvPr id="49" name="Right Brace 48">
              <a:extLst>
                <a:ext uri="{FF2B5EF4-FFF2-40B4-BE49-F238E27FC236}">
                  <a16:creationId xmlns:a16="http://schemas.microsoft.com/office/drawing/2014/main" id="{DA5D2F24-054A-0DDE-5774-EAC2C4198F1C}"/>
                </a:ext>
              </a:extLst>
            </p:cNvPr>
            <p:cNvSpPr/>
            <p:nvPr/>
          </p:nvSpPr>
          <p:spPr>
            <a:xfrm rot="5400000">
              <a:off x="8763338" y="1932021"/>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50" name="Graphic 23">
              <a:extLst>
                <a:ext uri="{FF2B5EF4-FFF2-40B4-BE49-F238E27FC236}">
                  <a16:creationId xmlns:a16="http://schemas.microsoft.com/office/drawing/2014/main" id="{D33024B2-68BE-5C54-5032-AA8152DBBC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64428" y="6319385"/>
              <a:ext cx="471981" cy="471981"/>
            </a:xfrm>
            <a:prstGeom prst="rect">
              <a:avLst/>
            </a:prstGeom>
          </p:spPr>
        </p:pic>
        <p:sp>
          <p:nvSpPr>
            <p:cNvPr id="51" name="TextBox 24">
              <a:extLst>
                <a:ext uri="{FF2B5EF4-FFF2-40B4-BE49-F238E27FC236}">
                  <a16:creationId xmlns:a16="http://schemas.microsoft.com/office/drawing/2014/main" id="{94D63762-42AE-201D-575A-8BFB944D485C}"/>
                </a:ext>
              </a:extLst>
            </p:cNvPr>
            <p:cNvSpPr txBox="1"/>
            <p:nvPr/>
          </p:nvSpPr>
          <p:spPr>
            <a:xfrm>
              <a:off x="8458100" y="6923102"/>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OneLake</a:t>
              </a:r>
            </a:p>
          </p:txBody>
        </p:sp>
      </p:grpSp>
    </p:spTree>
    <p:extLst>
      <p:ext uri="{BB962C8B-B14F-4D97-AF65-F5344CB8AC3E}">
        <p14:creationId xmlns:p14="http://schemas.microsoft.com/office/powerpoint/2010/main" val="25989903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2F90-2DA0-D8FC-EB8A-347F7B303133}"/>
              </a:ext>
            </a:extLst>
          </p:cNvPr>
          <p:cNvSpPr>
            <a:spLocks noGrp="1"/>
          </p:cNvSpPr>
          <p:nvPr>
            <p:ph type="title" idx="4294967295"/>
          </p:nvPr>
        </p:nvSpPr>
        <p:spPr>
          <a:xfrm>
            <a:off x="319314" y="336096"/>
            <a:ext cx="11017250" cy="554038"/>
          </a:xfrm>
        </p:spPr>
        <p:txBody>
          <a:bodyPr/>
          <a:lstStyle/>
          <a:p>
            <a:pPr algn="ctr"/>
            <a:r>
              <a:rPr lang="en-IE" dirty="0"/>
              <a:t>Fabric vs Synapse, Nov’23</a:t>
            </a:r>
          </a:p>
        </p:txBody>
      </p:sp>
      <p:sp>
        <p:nvSpPr>
          <p:cNvPr id="4" name="TextBox 3">
            <a:extLst>
              <a:ext uri="{FF2B5EF4-FFF2-40B4-BE49-F238E27FC236}">
                <a16:creationId xmlns:a16="http://schemas.microsoft.com/office/drawing/2014/main" id="{48B486AA-FDDC-CC80-A758-326BF50208DD}"/>
              </a:ext>
            </a:extLst>
          </p:cNvPr>
          <p:cNvSpPr txBox="1"/>
          <p:nvPr/>
        </p:nvSpPr>
        <p:spPr>
          <a:xfrm>
            <a:off x="486228" y="1030514"/>
            <a:ext cx="5936343" cy="5847755"/>
          </a:xfrm>
          <a:prstGeom prst="rect">
            <a:avLst/>
          </a:prstGeom>
          <a:noFill/>
        </p:spPr>
        <p:txBody>
          <a:bodyPr wrap="square" lIns="0" tIns="0" rIns="0" bIns="0" rtlCol="0">
            <a:spAutoFit/>
          </a:bodyPr>
          <a:lstStyle/>
          <a:p>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SaaS</a:t>
            </a:r>
          </a:p>
          <a:p>
            <a:pPr marL="342900" indent="-342900" algn="l">
              <a:buFont typeface="Arial" panose="020B0604020202020204" pitchFamily="34" charset="0"/>
              <a:buChar char="•"/>
            </a:pPr>
            <a:r>
              <a:rPr lang="en-IE" sz="2000" dirty="0">
                <a:solidFill>
                  <a:srgbClr val="000000"/>
                </a:solidFill>
              </a:rPr>
              <a:t>PowerBI included in price</a:t>
            </a:r>
          </a:p>
          <a:p>
            <a:pPr marL="342900" indent="-342900" algn="l">
              <a:buFont typeface="Arial" panose="020B0604020202020204" pitchFamily="34" charset="0"/>
              <a:buChar char="•"/>
            </a:pPr>
            <a:r>
              <a:rPr lang="en-IE" sz="2000" dirty="0">
                <a:solidFill>
                  <a:srgbClr val="000000"/>
                </a:solidFill>
              </a:rPr>
              <a:t>Consolidated feature set</a:t>
            </a:r>
          </a:p>
          <a:p>
            <a:pPr marL="342900" indent="-342900">
              <a:buFont typeface="Arial" panose="020B0604020202020204" pitchFamily="34" charset="0"/>
              <a:buChar char="•"/>
            </a:pPr>
            <a:r>
              <a:rPr lang="en-IE" sz="2000" dirty="0">
                <a:solidFill>
                  <a:srgbClr val="000000"/>
                </a:solidFill>
              </a:rPr>
              <a:t>Scalable compute</a:t>
            </a:r>
          </a:p>
          <a:p>
            <a:pPr marL="342900" indent="-342900" algn="l">
              <a:buFont typeface="Arial" panose="020B0604020202020204" pitchFamily="34" charset="0"/>
              <a:buChar char="•"/>
            </a:pPr>
            <a:r>
              <a:rPr lang="en-IE" sz="2000" dirty="0">
                <a:solidFill>
                  <a:srgbClr val="000000"/>
                </a:solidFill>
              </a:rPr>
              <a:t>Combined Compute: Spark, Analytics and PBI</a:t>
            </a:r>
          </a:p>
          <a:p>
            <a:pPr marL="342900" indent="-342900">
              <a:buFont typeface="Arial" panose="020B0604020202020204" pitchFamily="34" charset="0"/>
              <a:buChar char="•"/>
            </a:pPr>
            <a:r>
              <a:rPr lang="en-IE" sz="2000" dirty="0">
                <a:solidFill>
                  <a:srgbClr val="000000"/>
                </a:solidFill>
              </a:rPr>
              <a:t>Includes </a:t>
            </a:r>
            <a:r>
              <a:rPr lang="en-IE" sz="2000" dirty="0">
                <a:solidFill>
                  <a:srgbClr val="000000"/>
                </a:solidFill>
                <a:hlinkClick r:id="rId3"/>
              </a:rPr>
              <a:t>Data Activator</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rPr>
              <a:t>Includes Synapse capabilities (*)</a:t>
            </a:r>
          </a:p>
          <a:p>
            <a:pPr marL="342900" indent="-342900" algn="l">
              <a:buFont typeface="Arial" panose="020B0604020202020204" pitchFamily="34" charset="0"/>
              <a:buChar char="•"/>
            </a:pPr>
            <a:r>
              <a:rPr lang="en-IE" sz="2000" dirty="0">
                <a:solidFill>
                  <a:srgbClr val="000000"/>
                </a:solidFill>
              </a:rPr>
              <a:t>Integrated Persona experience</a:t>
            </a:r>
          </a:p>
          <a:p>
            <a:pPr marL="342900" indent="-342900" algn="l">
              <a:buFont typeface="Arial" panose="020B0604020202020204" pitchFamily="34" charset="0"/>
              <a:buChar char="•"/>
            </a:pPr>
            <a:r>
              <a:rPr lang="en-IE" sz="2000" dirty="0">
                <a:solidFill>
                  <a:srgbClr val="000000"/>
                </a:solidFill>
              </a:rPr>
              <a:t>Native </a:t>
            </a:r>
            <a:r>
              <a:rPr lang="en-IE" sz="2000" dirty="0" err="1">
                <a:solidFill>
                  <a:srgbClr val="000000"/>
                </a:solidFill>
              </a:rPr>
              <a:t>MLFlow</a:t>
            </a:r>
            <a:r>
              <a:rPr lang="en-IE" sz="2000" dirty="0">
                <a:solidFill>
                  <a:srgbClr val="000000"/>
                </a:solidFill>
              </a:rPr>
              <a:t> endpoint</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 Active Development</a:t>
            </a:r>
          </a:p>
          <a:p>
            <a:pPr marL="342900" indent="-342900" algn="l">
              <a:buFont typeface="Arial" panose="020B0604020202020204" pitchFamily="34" charset="0"/>
              <a:buChar char="•"/>
            </a:pPr>
            <a:r>
              <a:rPr lang="en-IE" sz="2000" dirty="0">
                <a:solidFill>
                  <a:srgbClr val="000000"/>
                </a:solidFill>
              </a:rPr>
              <a:t>No Synapse Link</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5" name="TextBox 4">
            <a:extLst>
              <a:ext uri="{FF2B5EF4-FFF2-40B4-BE49-F238E27FC236}">
                <a16:creationId xmlns:a16="http://schemas.microsoft.com/office/drawing/2014/main" id="{AF7C0F38-CD45-37E1-57EA-65BFE8D15332}"/>
              </a:ext>
            </a:extLst>
          </p:cNvPr>
          <p:cNvSpPr txBox="1"/>
          <p:nvPr/>
        </p:nvSpPr>
        <p:spPr>
          <a:xfrm>
            <a:off x="6937828" y="1030513"/>
            <a:ext cx="4855029" cy="5232202"/>
          </a:xfrm>
          <a:prstGeom prst="rect">
            <a:avLst/>
          </a:prstGeom>
          <a:noFill/>
        </p:spPr>
        <p:txBody>
          <a:bodyPr wrap="square" lIns="0" tIns="0" rIns="0" bIns="0" rtlCol="0">
            <a:spAutoFit/>
          </a:bodyPr>
          <a:lstStyle/>
          <a:p>
            <a:pPr algn="l"/>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Synapse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More flexible deployment</a:t>
            </a:r>
          </a:p>
          <a:p>
            <a:pPr marL="342900" indent="-342900" algn="l">
              <a:buFont typeface="Arial" panose="020B0604020202020204" pitchFamily="34" charset="0"/>
              <a:buChar char="•"/>
            </a:pPr>
            <a:r>
              <a:rPr lang="en-IE" sz="2000" dirty="0">
                <a:solidFill>
                  <a:srgbClr val="000000"/>
                </a:solidFill>
              </a:rPr>
              <a:t>Serverless pools vs Dedicated Pools</a:t>
            </a:r>
            <a:endParaRPr lang="ru-RU" sz="2000" dirty="0">
              <a:solidFill>
                <a:srgbClr val="000000"/>
              </a:solidFill>
            </a:endParaRPr>
          </a:p>
          <a:p>
            <a:pPr marL="342900" indent="-342900" algn="l">
              <a:buFont typeface="Arial" panose="020B0604020202020204" pitchFamily="34" charset="0"/>
              <a:buChar char="•"/>
            </a:pPr>
            <a:r>
              <a:rPr lang="en-IE" sz="2000">
                <a:solidFill>
                  <a:srgbClr val="000000"/>
                </a:solidFill>
              </a:rPr>
              <a:t>Separately provisioned </a:t>
            </a:r>
            <a:r>
              <a:rPr lang="en-IE" sz="2000" dirty="0">
                <a:solidFill>
                  <a:srgbClr val="000000"/>
                </a:solidFill>
              </a:rPr>
              <a:t>Compute for Spark, DWH</a:t>
            </a:r>
          </a:p>
          <a:p>
            <a:pPr marL="342900" indent="-342900">
              <a:buFont typeface="Arial" panose="020B0604020202020204" pitchFamily="34" charset="0"/>
              <a:buChar char="•"/>
            </a:pPr>
            <a:r>
              <a:rPr lang="en-IE" sz="2000" dirty="0">
                <a:solidFill>
                  <a:srgbClr val="000000"/>
                </a:solidFill>
              </a:rPr>
              <a:t>Mature </a:t>
            </a:r>
          </a:p>
          <a:p>
            <a:pPr marL="342900" indent="-342900">
              <a:buFont typeface="Arial" panose="020B0604020202020204" pitchFamily="34" charset="0"/>
              <a:buChar char="•"/>
            </a:pPr>
            <a:r>
              <a:rPr lang="en-IE" sz="2000" dirty="0">
                <a:solidFill>
                  <a:srgbClr val="000000"/>
                </a:solidFill>
              </a:rPr>
              <a:t>Synapse Link for (</a:t>
            </a:r>
            <a:r>
              <a:rPr lang="en-IE" sz="2000" dirty="0">
                <a:solidFill>
                  <a:srgbClr val="000000"/>
                </a:solidFill>
                <a:hlinkClick r:id="rId4"/>
              </a:rPr>
              <a:t>SQL</a:t>
            </a:r>
            <a:r>
              <a:rPr lang="en-IE" sz="2000" dirty="0">
                <a:solidFill>
                  <a:srgbClr val="000000"/>
                </a:solidFill>
              </a:rPr>
              <a:t>, </a:t>
            </a:r>
            <a:r>
              <a:rPr lang="en-IE" sz="2000" dirty="0" err="1">
                <a:solidFill>
                  <a:srgbClr val="000000"/>
                </a:solidFill>
              </a:rPr>
              <a:t>CosmosDb</a:t>
            </a:r>
            <a:r>
              <a:rPr lang="en-IE" sz="2000" dirty="0">
                <a:solidFill>
                  <a:srgbClr val="000000"/>
                </a:solidFill>
              </a:rPr>
              <a:t>, etc)</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Azure Synapse Studio </a:t>
            </a:r>
          </a:p>
          <a:p>
            <a:pPr marL="342900" indent="-342900" algn="l">
              <a:buFont typeface="Arial" panose="020B0604020202020204" pitchFamily="34" charset="0"/>
              <a:buChar char="•"/>
            </a:pPr>
            <a:r>
              <a:rPr lang="en-IE" sz="2000" dirty="0">
                <a:solidFill>
                  <a:srgbClr val="000000"/>
                </a:solidFill>
              </a:rPr>
              <a:t>Azure portal for infra management</a:t>
            </a:r>
          </a:p>
          <a:p>
            <a:pPr marL="342900" indent="-342900" algn="l">
              <a:buFont typeface="Arial" panose="020B0604020202020204" pitchFamily="34" charset="0"/>
              <a:buChar char="•"/>
            </a:pPr>
            <a:r>
              <a:rPr lang="en-IE" sz="2000" dirty="0">
                <a:solidFill>
                  <a:srgbClr val="000000"/>
                </a:solidFill>
              </a:rPr>
              <a:t>PaaS</a:t>
            </a:r>
          </a:p>
          <a:p>
            <a:pPr marL="342900" indent="-342900" algn="l">
              <a:buFont typeface="Arial" panose="020B0604020202020204" pitchFamily="34" charset="0"/>
              <a:buChar char="•"/>
            </a:pPr>
            <a:r>
              <a:rPr lang="en-IE" sz="2000" dirty="0">
                <a:solidFill>
                  <a:srgbClr val="000000"/>
                </a:solidFill>
              </a:rPr>
              <a:t>Prev Gen</a:t>
            </a: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Tree>
    <p:extLst>
      <p:ext uri="{BB962C8B-B14F-4D97-AF65-F5344CB8AC3E}">
        <p14:creationId xmlns:p14="http://schemas.microsoft.com/office/powerpoint/2010/main" val="6330435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One Lake</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Shortcuts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External Tables</a:t>
              </a:r>
            </a:p>
            <a:p>
              <a:pPr marL="0" marR="0" lvl="0" indent="0" algn="l" defTabSz="932472" rtl="0" eaLnBrk="1" fontAlgn="base" latinLnBrk="0" hangingPunct="1">
                <a:lnSpc>
                  <a:spcPct val="100000"/>
                </a:lnSpc>
                <a:spcBef>
                  <a:spcPts val="0"/>
                </a:spcBef>
                <a:spcAft>
                  <a:spcPct val="0"/>
                </a:spcAft>
                <a:buClrTx/>
                <a:buSzTx/>
                <a:buFontTx/>
                <a:buNone/>
                <a:tabLst/>
                <a:defRPr/>
              </a:pPr>
              <a:endParaRPr lang="en-US" sz="1400" kern="0" dirty="0">
                <a:solidFill>
                  <a:srgbClr val="FFFFFF"/>
                </a:solidFill>
                <a:latin typeface="Segoe UI Semibold"/>
                <a:cs typeface="Segoe UI" pitchFamily="34" charset="0"/>
              </a:endParaRPr>
            </a:p>
            <a:p>
              <a:pPr defTabSz="932472" fontAlgn="base">
                <a:spcAft>
                  <a:spcPct val="0"/>
                </a:spcAf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Stored Anywhere </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Storage features</a:t>
            </a: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lang="en-US" sz="2000" kern="0" dirty="0">
                  <a:solidFill>
                    <a:srgbClr val="FFFFFF"/>
                  </a:solidFill>
                  <a:latin typeface="Segoe UI Semibold"/>
                  <a:cs typeface="Segoe UI"/>
                </a:rPr>
                <a:t>Many File Formats</a:t>
              </a: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PARQUET</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CSV</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AVRO</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JSON</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076944"/>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446042"/>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Delta Tables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lang="en-US" sz="1400" kern="0" dirty="0">
                <a:solidFill>
                  <a:srgbClr val="FFFFFF"/>
                </a:solidFill>
                <a:latin typeface="Segoe UI Semibold"/>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Fast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cxnSp>
        <p:nvCxnSpPr>
          <p:cNvPr id="2" name="Straight Connector 1">
            <a:extLst>
              <a:ext uri="{FF2B5EF4-FFF2-40B4-BE49-F238E27FC236}">
                <a16:creationId xmlns:a16="http://schemas.microsoft.com/office/drawing/2014/main" id="{25F3A8A3-1EAA-7F9D-9AD2-0E549DDD1A42}"/>
              </a:ext>
            </a:extLst>
          </p:cNvPr>
          <p:cNvCxnSpPr>
            <a:cxnSpLocks/>
          </p:cNvCxnSpPr>
          <p:nvPr/>
        </p:nvCxnSpPr>
        <p:spPr>
          <a:xfrm>
            <a:off x="4961243" y="4859699"/>
            <a:ext cx="2204093" cy="0"/>
          </a:xfrm>
          <a:prstGeom prst="line">
            <a:avLst/>
          </a:prstGeom>
          <a:noFill/>
          <a:ln w="9525" cap="flat" cmpd="sng" algn="ctr">
            <a:solidFill>
              <a:srgbClr val="FFFFFF">
                <a:alpha val="60000"/>
              </a:srgbClr>
            </a:solidFill>
            <a:prstDash val="solid"/>
            <a:headEnd type="none" w="lg" len="med"/>
            <a:tailEnd type="none" w="lg" len="med"/>
          </a:ln>
          <a:effectLst/>
        </p:spPr>
      </p:cxnSp>
    </p:spTree>
    <p:extLst>
      <p:ext uri="{BB962C8B-B14F-4D97-AF65-F5344CB8AC3E}">
        <p14:creationId xmlns:p14="http://schemas.microsoft.com/office/powerpoint/2010/main" val="3363976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DAE05E49-9259-810B-8318-AECB27308357}"/>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err="1">
                <a:solidFill>
                  <a:srgbClr val="000000"/>
                </a:solidFill>
              </a:rPr>
              <a:t>Asdfasdfasdf</a:t>
            </a:r>
            <a:endParaRPr lang="en-IE" sz="2000" dirty="0">
              <a:solidFill>
                <a:srgbClr val="000000"/>
              </a:solidFill>
            </a:endParaRPr>
          </a:p>
          <a:p>
            <a:pPr algn="l"/>
            <a:endParaRPr lang="en-IE" sz="2000" dirty="0" err="1">
              <a:solidFill>
                <a:srgbClr val="000000"/>
              </a:solidFill>
            </a:endParaRPr>
          </a:p>
        </p:txBody>
      </p:sp>
    </p:spTree>
    <p:extLst>
      <p:ext uri="{BB962C8B-B14F-4D97-AF65-F5344CB8AC3E}">
        <p14:creationId xmlns:p14="http://schemas.microsoft.com/office/powerpoint/2010/main" val="33542937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681144" y="2088371"/>
            <a:ext cx="11087100" cy="115929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200"/>
              </a:spcBef>
              <a:spcAft>
                <a:spcPts val="0"/>
              </a:spcAft>
              <a:buClrTx/>
              <a:buSzPct val="90000"/>
              <a:buFont typeface="Arial" panose="020B0604020202020204" pitchFamily="34" charset="0"/>
              <a:buChar char="•"/>
              <a:tabLst/>
              <a:defRPr/>
            </a:pPr>
            <a:r>
              <a:rPr lang="en-US" sz="2400" dirty="0">
                <a:solidFill>
                  <a:srgbClr val="000000"/>
                </a:solidFill>
                <a:latin typeface="Segoe UI"/>
              </a:rPr>
              <a:t>Infrastructure simplification</a:t>
            </a:r>
          </a:p>
          <a:p>
            <a:pPr marL="342900" marR="0" lvl="0" indent="-342900" algn="l" defTabSz="932742" rtl="0" eaLnBrk="1" fontAlgn="auto" latinLnBrk="0" hangingPunct="1">
              <a:lnSpc>
                <a:spcPct val="100000"/>
              </a:lnSpc>
              <a:spcBef>
                <a:spcPts val="200"/>
              </a:spcBef>
              <a:spcAft>
                <a:spcPts val="0"/>
              </a:spcAft>
              <a:buClrTx/>
              <a:buSzPct val="90000"/>
              <a:buFont typeface="Arial" panose="020B0604020202020204" pitchFamily="34" charset="0"/>
              <a:buChar char="•"/>
              <a:tabLst/>
              <a:defRPr/>
            </a:pPr>
            <a:r>
              <a:rPr lang="en-US" sz="2400" noProof="0" dirty="0">
                <a:solidFill>
                  <a:srgbClr val="000000"/>
                </a:solidFill>
                <a:latin typeface="Segoe UI"/>
              </a:rPr>
              <a:t>Improve operations efficiency</a:t>
            </a:r>
          </a:p>
          <a:p>
            <a:pPr marL="342900" marR="0" lvl="0" indent="-342900" algn="l" defTabSz="932742" rtl="0" eaLnBrk="1" fontAlgn="auto" latinLnBrk="0" hangingPunct="1">
              <a:lnSpc>
                <a:spcPct val="100000"/>
              </a:lnSpc>
              <a:spcBef>
                <a:spcPts val="200"/>
              </a:spcBef>
              <a:spcAft>
                <a:spcPts val="0"/>
              </a:spcAft>
              <a:buClrTx/>
              <a:buSzPct val="90000"/>
              <a:buFont typeface="Arial" panose="020B0604020202020204" pitchFamily="34" charset="0"/>
              <a:buChar char="•"/>
              <a:tabLst/>
              <a:defRPr/>
            </a:pPr>
            <a:r>
              <a:rPr kumimoji="0" lang="en-US" sz="2400" b="0" i="0" u="none" strike="noStrike" kern="1200" cap="none" spc="0" normalizeH="0" baseline="0" dirty="0">
                <a:ln>
                  <a:noFill/>
                </a:ln>
                <a:solidFill>
                  <a:srgbClr val="000000"/>
                </a:solidFill>
                <a:effectLst/>
                <a:uLnTx/>
                <a:uFillTx/>
                <a:latin typeface="Segoe UI"/>
                <a:ea typeface="+mn-ea"/>
                <a:cs typeface="Segoe UI" panose="020B0502040204020203" pitchFamily="34" charset="0"/>
              </a:rPr>
              <a:t>Data</a:t>
            </a:r>
            <a:r>
              <a:rPr kumimoji="0" lang="en-US" sz="2400" b="0" i="0" u="none" strike="noStrike" kern="1200" cap="none" spc="0" normalizeH="0" dirty="0">
                <a:ln>
                  <a:noFill/>
                </a:ln>
                <a:solidFill>
                  <a:srgbClr val="000000"/>
                </a:solidFill>
                <a:effectLst/>
                <a:uLnTx/>
                <a:uFillTx/>
                <a:latin typeface="Segoe UI"/>
                <a:ea typeface="+mn-ea"/>
                <a:cs typeface="Segoe UI" panose="020B0502040204020203" pitchFamily="34" charset="0"/>
              </a:rPr>
              <a:t> Governance</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6923652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dirty="0"/>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Democratize Analytics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Persona Experience</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Simplify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Single Source of Truth</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err="1">
                <a:solidFill>
                  <a:srgbClr val="000000"/>
                </a:solidFill>
              </a:rPr>
              <a:t>OneLake</a:t>
            </a:r>
            <a:r>
              <a:rPr lang="en-US" kern="0" dirty="0">
                <a:solidFill>
                  <a:srgbClr val="000000"/>
                </a:solidFill>
              </a:rPr>
              <a:t> </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 Security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Open but Secure </a:t>
            </a:r>
          </a:p>
          <a:p>
            <a:pPr marL="0" indent="0">
              <a:spcBef>
                <a:spcPts val="1600"/>
              </a:spcBef>
              <a:buNone/>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Part of Microsoft Platform</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dirty="0">
                  <a:ln>
                    <a:noFill/>
                  </a:ln>
                  <a:solidFill>
                    <a:srgbClr val="FFFFFF"/>
                  </a:solidFill>
                  <a:effectLst/>
                  <a:uLnTx/>
                  <a:uFillTx/>
                  <a:latin typeface="Segoe UI Semibold"/>
                  <a:ea typeface="+mn-ea"/>
                  <a:cs typeface="Segoe UI"/>
                </a:rPr>
              </a:b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It’s SaaS</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5x5</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Frictionless onboarding</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Instant Provisioning</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Quick Results w/Intuitive UX</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2400" dirty="0">
                <a:gradFill flip="none" rotWithShape="1">
                  <a:gsLst>
                    <a:gs pos="20000">
                      <a:srgbClr val="243A5E"/>
                    </a:gs>
                    <a:gs pos="100000">
                      <a:srgbClr val="0078D4"/>
                    </a:gs>
                  </a:gsLst>
                  <a:lin ang="2700000" scaled="1"/>
                  <a:tileRect/>
                </a:gradFill>
                <a:latin typeface="Segoe UI Semibold"/>
              </a:rPr>
              <a:t>“it just works”</a:t>
            </a:r>
            <a:endPar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Success by default</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M</a:t>
              </a: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inimal</a:t>
              </a: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 knobs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Auto optimized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Aut</a:t>
              </a:r>
              <a:r>
                <a:rPr lang="en-US" sz="1400" kern="0" dirty="0">
                  <a:solidFill>
                    <a:srgbClr val="FFFFFF"/>
                  </a:solidFill>
                  <a:latin typeface="Segoe UI Semibold"/>
                  <a:cs typeface="Segoe UI" pitchFamily="34" charset="0"/>
                </a:rPr>
                <a:t>o integrated</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Centralized Administration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Tenant-wide governance</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err="1">
                  <a:solidFill>
                    <a:srgbClr val="FFFFFF"/>
                  </a:solidFill>
                  <a:latin typeface="Segoe UI Semibold"/>
                  <a:cs typeface="Segoe UI" pitchFamily="34" charset="0"/>
                </a:rPr>
                <a:t>Centralised</a:t>
              </a:r>
              <a:r>
                <a:rPr lang="en-US" sz="1400" kern="0" dirty="0">
                  <a:solidFill>
                    <a:srgbClr val="FFFFFF"/>
                  </a:solidFill>
                  <a:latin typeface="Segoe UI Semibold"/>
                  <a:cs typeface="Segoe UI" pitchFamily="34" charset="0"/>
                </a:rPr>
                <a:t> security management</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429123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Props/app.xml><?xml version="1.0" encoding="utf-8"?>
<Properties xmlns="http://schemas.openxmlformats.org/officeDocument/2006/extended-properties" xmlns:vt="http://schemas.openxmlformats.org/officeDocument/2006/docPropsVTypes">
  <TotalTime>1317</TotalTime>
  <Words>2925</Words>
  <Application>Microsoft Office PowerPoint</Application>
  <PresentationFormat>Widescreen</PresentationFormat>
  <Paragraphs>509</Paragraphs>
  <Slides>31</Slides>
  <Notes>29</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Yu Gothic UI</vt:lpstr>
      <vt:lpstr>Arial</vt:lpstr>
      <vt:lpstr>Calibri</vt:lpstr>
      <vt:lpstr>Courier New</vt:lpstr>
      <vt:lpstr>Segoe UI</vt:lpstr>
      <vt:lpstr>Segoe UI Light</vt:lpstr>
      <vt:lpstr>Segoe UI Semibold</vt:lpstr>
      <vt:lpstr>Wingdings</vt:lpstr>
      <vt:lpstr>PowerPlatform_Toolkit_Blue</vt:lpstr>
      <vt:lpstr>PowerPoint Presentation</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Fabric vs Synapse, Nov’23</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434</cp:revision>
  <dcterms:created xsi:type="dcterms:W3CDTF">2023-11-07T12:45:42Z</dcterms:created>
  <dcterms:modified xsi:type="dcterms:W3CDTF">2024-04-22T07:34:01Z</dcterms:modified>
</cp:coreProperties>
</file>